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notesMasterIdLst>
    <p:notesMasterId r:id="rId76"/>
  </p:notesMasterIdLst>
  <p:handoutMasterIdLst>
    <p:handoutMasterId r:id="rId77"/>
  </p:handoutMasterIdLst>
  <p:sldIdLst>
    <p:sldId id="494" r:id="rId6"/>
    <p:sldId id="256" r:id="rId7"/>
    <p:sldId id="259" r:id="rId8"/>
    <p:sldId id="1154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1156" r:id="rId17"/>
    <p:sldId id="1155" r:id="rId18"/>
    <p:sldId id="268" r:id="rId19"/>
    <p:sldId id="1157" r:id="rId20"/>
    <p:sldId id="115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1159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1161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116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495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08" r:id="rId7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2EFE4-4E1A-4BD1-AC77-B2B266C7542B}" v="2" dt="2022-12-20T03:29:52.6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Tuấn Lương" userId="S::20521588@ms.uit.edu.vn::b25bb6a9-43d7-4ee0-86b7-44892c13a7f6" providerId="AD" clId="Web-{B21DBBA6-D35D-4B32-9F0A-F16006A697A3}"/>
    <pc:docChg chg="addSld">
      <pc:chgData name="Lê Tuấn Lương" userId="S::20521588@ms.uit.edu.vn::b25bb6a9-43d7-4ee0-86b7-44892c13a7f6" providerId="AD" clId="Web-{B21DBBA6-D35D-4B32-9F0A-F16006A697A3}" dt="2022-11-15T01:52:35.231" v="1"/>
      <pc:docMkLst>
        <pc:docMk/>
      </pc:docMkLst>
      <pc:sldChg chg="new">
        <pc:chgData name="Lê Tuấn Lương" userId="S::20521588@ms.uit.edu.vn::b25bb6a9-43d7-4ee0-86b7-44892c13a7f6" providerId="AD" clId="Web-{B21DBBA6-D35D-4B32-9F0A-F16006A697A3}" dt="2022-11-15T01:52:34.700" v="0"/>
        <pc:sldMkLst>
          <pc:docMk/>
          <pc:sldMk cId="2483764722" sldId="1159"/>
        </pc:sldMkLst>
      </pc:sldChg>
      <pc:sldChg chg="new">
        <pc:chgData name="Lê Tuấn Lương" userId="S::20521588@ms.uit.edu.vn::b25bb6a9-43d7-4ee0-86b7-44892c13a7f6" providerId="AD" clId="Web-{B21DBBA6-D35D-4B32-9F0A-F16006A697A3}" dt="2022-11-15T01:52:35.231" v="1"/>
        <pc:sldMkLst>
          <pc:docMk/>
          <pc:sldMk cId="628717378" sldId="1160"/>
        </pc:sldMkLst>
      </pc:sldChg>
    </pc:docChg>
  </pc:docChgLst>
  <pc:docChgLst>
    <pc:chgData name="Trần Đặng Hồng Loan" userId="S::20521543@ms.uit.edu.vn::986c7605-264c-4f37-8b9a-f27a26db39b1" providerId="AD" clId="Web-{21AB7878-8C62-4A71-92B4-751CB825CBBD}"/>
    <pc:docChg chg="addSld">
      <pc:chgData name="Trần Đặng Hồng Loan" userId="S::20521543@ms.uit.edu.vn::986c7605-264c-4f37-8b9a-f27a26db39b1" providerId="AD" clId="Web-{21AB7878-8C62-4A71-92B4-751CB825CBBD}" dt="2022-11-22T01:26:06.437" v="0"/>
      <pc:docMkLst>
        <pc:docMk/>
      </pc:docMkLst>
      <pc:sldChg chg="new">
        <pc:chgData name="Trần Đặng Hồng Loan" userId="S::20521543@ms.uit.edu.vn::986c7605-264c-4f37-8b9a-f27a26db39b1" providerId="AD" clId="Web-{21AB7878-8C62-4A71-92B4-751CB825CBBD}" dt="2022-11-22T01:26:06.437" v="0"/>
        <pc:sldMkLst>
          <pc:docMk/>
          <pc:sldMk cId="3839967357" sldId="1161"/>
        </pc:sldMkLst>
      </pc:sldChg>
    </pc:docChg>
  </pc:docChgLst>
  <pc:docChgLst>
    <pc:chgData name="Vũ Vinh Hiển" userId="S::20520498@ms.uit.edu.vn::5381ce26-a7f7-41c1-b807-20dc7bb5bda0" providerId="AD" clId="Web-{3732A3A5-F44D-4DF4-8086-4D79C432964B}"/>
    <pc:docChg chg="delSld">
      <pc:chgData name="Vũ Vinh Hiển" userId="S::20520498@ms.uit.edu.vn::5381ce26-a7f7-41c1-b807-20dc7bb5bda0" providerId="AD" clId="Web-{3732A3A5-F44D-4DF4-8086-4D79C432964B}" dt="2022-11-15T02:28:01.039" v="1"/>
      <pc:docMkLst>
        <pc:docMk/>
      </pc:docMkLst>
      <pc:sldChg chg="del">
        <pc:chgData name="Vũ Vinh Hiển" userId="S::20520498@ms.uit.edu.vn::5381ce26-a7f7-41c1-b807-20dc7bb5bda0" providerId="AD" clId="Web-{3732A3A5-F44D-4DF4-8086-4D79C432964B}" dt="2022-11-15T02:28:01.039" v="1"/>
        <pc:sldMkLst>
          <pc:docMk/>
          <pc:sldMk cId="2483764722" sldId="1159"/>
        </pc:sldMkLst>
      </pc:sldChg>
      <pc:sldChg chg="del">
        <pc:chgData name="Vũ Vinh Hiển" userId="S::20520498@ms.uit.edu.vn::5381ce26-a7f7-41c1-b807-20dc7bb5bda0" providerId="AD" clId="Web-{3732A3A5-F44D-4DF4-8086-4D79C432964B}" dt="2022-11-15T02:27:59.242" v="0"/>
        <pc:sldMkLst>
          <pc:docMk/>
          <pc:sldMk cId="628717378" sldId="1160"/>
        </pc:sldMkLst>
      </pc:sldChg>
    </pc:docChg>
  </pc:docChgLst>
  <pc:docChgLst>
    <pc:chgData name="Trần Đặng Hồng Loan" userId="S::20521543@ms.uit.edu.vn::986c7605-264c-4f37-8b9a-f27a26db39b1" providerId="AD" clId="Web-{B1A9A39C-F17D-473E-A1EB-06FEAB9C31BC}"/>
    <pc:docChg chg="addSld">
      <pc:chgData name="Trần Đặng Hồng Loan" userId="S::20521543@ms.uit.edu.vn::986c7605-264c-4f37-8b9a-f27a26db39b1" providerId="AD" clId="Web-{B1A9A39C-F17D-473E-A1EB-06FEAB9C31BC}" dt="2022-11-22T00:58:55.030" v="3"/>
      <pc:docMkLst>
        <pc:docMk/>
      </pc:docMkLst>
      <pc:sldChg chg="new">
        <pc:chgData name="Trần Đặng Hồng Loan" userId="S::20521543@ms.uit.edu.vn::986c7605-264c-4f37-8b9a-f27a26db39b1" providerId="AD" clId="Web-{B1A9A39C-F17D-473E-A1EB-06FEAB9C31BC}" dt="2022-11-22T00:45:10.769" v="0"/>
        <pc:sldMkLst>
          <pc:docMk/>
          <pc:sldMk cId="3443011540" sldId="1159"/>
        </pc:sldMkLst>
      </pc:sldChg>
      <pc:sldChg chg="new">
        <pc:chgData name="Trần Đặng Hồng Loan" userId="S::20521543@ms.uit.edu.vn::986c7605-264c-4f37-8b9a-f27a26db39b1" providerId="AD" clId="Web-{B1A9A39C-F17D-473E-A1EB-06FEAB9C31BC}" dt="2022-11-22T00:58:55.030" v="3"/>
        <pc:sldMkLst>
          <pc:docMk/>
          <pc:sldMk cId="699705668" sldId="1160"/>
        </pc:sldMkLst>
      </pc:sldChg>
      <pc:sldChg chg="new">
        <pc:chgData name="Trần Đặng Hồng Loan" userId="S::20521543@ms.uit.edu.vn::986c7605-264c-4f37-8b9a-f27a26db39b1" providerId="AD" clId="Web-{B1A9A39C-F17D-473E-A1EB-06FEAB9C31BC}" dt="2022-11-22T00:49:52.637" v="1"/>
        <pc:sldMkLst>
          <pc:docMk/>
          <pc:sldMk cId="2759302841" sldId="1160"/>
        </pc:sldMkLst>
      </pc:sldChg>
      <pc:sldChg chg="new">
        <pc:chgData name="Trần Đặng Hồng Loan" userId="S::20521543@ms.uit.edu.vn::986c7605-264c-4f37-8b9a-f27a26db39b1" providerId="AD" clId="Web-{B1A9A39C-F17D-473E-A1EB-06FEAB9C31BC}" dt="2022-11-22T00:52:56.972" v="2"/>
        <pc:sldMkLst>
          <pc:docMk/>
          <pc:sldMk cId="2809142227" sldId="1161"/>
        </pc:sldMkLst>
      </pc:sldChg>
    </pc:docChg>
  </pc:docChgLst>
  <pc:docChgLst>
    <pc:chgData name="Lê Tuấn Lương" userId="b25bb6a9-43d7-4ee0-86b7-44892c13a7f6" providerId="ADAL" clId="{6BB2EFE4-4E1A-4BD1-AC77-B2B266C7542B}"/>
    <pc:docChg chg="modSld">
      <pc:chgData name="Lê Tuấn Lương" userId="b25bb6a9-43d7-4ee0-86b7-44892c13a7f6" providerId="ADAL" clId="{6BB2EFE4-4E1A-4BD1-AC77-B2B266C7542B}" dt="2022-12-20T06:17:26.778" v="0" actId="1076"/>
      <pc:docMkLst>
        <pc:docMk/>
      </pc:docMkLst>
      <pc:sldChg chg="modSp mod">
        <pc:chgData name="Lê Tuấn Lương" userId="b25bb6a9-43d7-4ee0-86b7-44892c13a7f6" providerId="ADAL" clId="{6BB2EFE4-4E1A-4BD1-AC77-B2B266C7542B}" dt="2022-12-20T06:17:26.778" v="0" actId="1076"/>
        <pc:sldMkLst>
          <pc:docMk/>
          <pc:sldMk cId="131616306" sldId="1158"/>
        </pc:sldMkLst>
        <pc:cxnChg chg="mod">
          <ac:chgData name="Lê Tuấn Lương" userId="b25bb6a9-43d7-4ee0-86b7-44892c13a7f6" providerId="ADAL" clId="{6BB2EFE4-4E1A-4BD1-AC77-B2B266C7542B}" dt="2022-12-20T06:17:26.778" v="0" actId="1076"/>
          <ac:cxnSpMkLst>
            <pc:docMk/>
            <pc:sldMk cId="131616306" sldId="1158"/>
            <ac:cxnSpMk id="10" creationId="{663A06DA-B017-442F-BED4-8138B4080A7B}"/>
          </ac:cxnSpMkLst>
        </pc:cxnChg>
      </pc:sldChg>
    </pc:docChg>
  </pc:docChgLst>
  <pc:docChgLst>
    <pc:chgData name="Nguyễn Đình Kha" userId="0e050d82-766d-4270-87d3-3e6080ba82a1" providerId="ADAL" clId="{03FC4264-5BEC-49B5-872B-E1BB87F59D51}"/>
    <pc:docChg chg="modSld">
      <pc:chgData name="Nguyễn Đình Kha" userId="0e050d82-766d-4270-87d3-3e6080ba82a1" providerId="ADAL" clId="{03FC4264-5BEC-49B5-872B-E1BB87F59D51}" dt="2022-11-22T00:47:55.813" v="68" actId="20577"/>
      <pc:docMkLst>
        <pc:docMk/>
      </pc:docMkLst>
      <pc:sldChg chg="modSp mod modNotesTx">
        <pc:chgData name="Nguyễn Đình Kha" userId="0e050d82-766d-4270-87d3-3e6080ba82a1" providerId="ADAL" clId="{03FC4264-5BEC-49B5-872B-E1BB87F59D51}" dt="2022-11-22T00:47:55.813" v="68" actId="20577"/>
        <pc:sldMkLst>
          <pc:docMk/>
          <pc:sldMk cId="0" sldId="287"/>
        </pc:sldMkLst>
        <pc:spChg chg="mod">
          <ac:chgData name="Nguyễn Đình Kha" userId="0e050d82-766d-4270-87d3-3e6080ba82a1" providerId="ADAL" clId="{03FC4264-5BEC-49B5-872B-E1BB87F59D51}" dt="2022-11-22T00:45:59.966" v="30" actId="13926"/>
          <ac:spMkLst>
            <pc:docMk/>
            <pc:sldMk cId="0" sldId="287"/>
            <ac:spMk id="3" creationId="{00000000-0000-0000-0000-000000000000}"/>
          </ac:spMkLst>
        </pc:spChg>
      </pc:sldChg>
    </pc:docChg>
  </pc:docChgLst>
  <pc:docChgLst>
    <pc:chgData name="Lê Tuấn Lương" userId="S::20521588@ms.uit.edu.vn::b25bb6a9-43d7-4ee0-86b7-44892c13a7f6" providerId="AD" clId="Web-{5ED019C1-7CD4-42CA-B597-55AFE53835E0}"/>
    <pc:docChg chg="delSld modSld">
      <pc:chgData name="Lê Tuấn Lương" userId="S::20521588@ms.uit.edu.vn::b25bb6a9-43d7-4ee0-86b7-44892c13a7f6" providerId="AD" clId="Web-{5ED019C1-7CD4-42CA-B597-55AFE53835E0}" dt="2022-11-22T01:06:48.101" v="3" actId="1076"/>
      <pc:docMkLst>
        <pc:docMk/>
      </pc:docMkLst>
      <pc:sldChg chg="modSp">
        <pc:chgData name="Lê Tuấn Lương" userId="S::20521588@ms.uit.edu.vn::b25bb6a9-43d7-4ee0-86b7-44892c13a7f6" providerId="AD" clId="Web-{5ED019C1-7CD4-42CA-B597-55AFE53835E0}" dt="2022-11-22T01:06:23.756" v="2" actId="1076"/>
        <pc:sldMkLst>
          <pc:docMk/>
          <pc:sldMk cId="0" sldId="287"/>
        </pc:sldMkLst>
        <pc:spChg chg="mod">
          <ac:chgData name="Lê Tuấn Lương" userId="S::20521588@ms.uit.edu.vn::b25bb6a9-43d7-4ee0-86b7-44892c13a7f6" providerId="AD" clId="Web-{5ED019C1-7CD4-42CA-B597-55AFE53835E0}" dt="2022-11-22T01:06:23.756" v="2" actId="1076"/>
          <ac:spMkLst>
            <pc:docMk/>
            <pc:sldMk cId="0" sldId="287"/>
            <ac:spMk id="4" creationId="{00000000-0000-0000-0000-000000000000}"/>
          </ac:spMkLst>
        </pc:spChg>
      </pc:sldChg>
      <pc:sldChg chg="modSp">
        <pc:chgData name="Lê Tuấn Lương" userId="S::20521588@ms.uit.edu.vn::b25bb6a9-43d7-4ee0-86b7-44892c13a7f6" providerId="AD" clId="Web-{5ED019C1-7CD4-42CA-B597-55AFE53835E0}" dt="2022-11-22T01:06:48.101" v="3" actId="1076"/>
        <pc:sldMkLst>
          <pc:docMk/>
          <pc:sldMk cId="0" sldId="288"/>
        </pc:sldMkLst>
        <pc:spChg chg="mod">
          <ac:chgData name="Lê Tuấn Lương" userId="S::20521588@ms.uit.edu.vn::b25bb6a9-43d7-4ee0-86b7-44892c13a7f6" providerId="AD" clId="Web-{5ED019C1-7CD4-42CA-B597-55AFE53835E0}" dt="2022-11-22T01:06:48.101" v="3" actId="1076"/>
          <ac:spMkLst>
            <pc:docMk/>
            <pc:sldMk cId="0" sldId="288"/>
            <ac:spMk id="2" creationId="{00000000-0000-0000-0000-000000000000}"/>
          </ac:spMkLst>
        </pc:spChg>
      </pc:sldChg>
      <pc:sldChg chg="del">
        <pc:chgData name="Lê Tuấn Lương" userId="S::20521588@ms.uit.edu.vn::b25bb6a9-43d7-4ee0-86b7-44892c13a7f6" providerId="AD" clId="Web-{5ED019C1-7CD4-42CA-B597-55AFE53835E0}" dt="2022-11-22T00:54:38.418" v="0"/>
        <pc:sldMkLst>
          <pc:docMk/>
          <pc:sldMk cId="2759302841" sldId="1160"/>
        </pc:sldMkLst>
      </pc:sldChg>
      <pc:sldChg chg="del">
        <pc:chgData name="Lê Tuấn Lương" userId="S::20521588@ms.uit.edu.vn::b25bb6a9-43d7-4ee0-86b7-44892c13a7f6" providerId="AD" clId="Web-{5ED019C1-7CD4-42CA-B597-55AFE53835E0}" dt="2022-11-22T00:54:41.137" v="1"/>
        <pc:sldMkLst>
          <pc:docMk/>
          <pc:sldMk cId="2809142227" sldId="11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B096C-8617-44BA-B073-2F76F4362D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7950-48B8-449B-A20D-0253E55A7E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A8F9-8973-4883-9248-918BCDE3B99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391A8-E98C-472F-A11E-2CFC7B81D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741B1-20CB-4AF7-A50B-BA3BA3D31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B709C-2061-4C88-9D9A-740626CC8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CEA6-82D0-42DF-A86A-86A0FACA46B0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F02C-BF7D-4FFE-807B-D6ADE7DA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03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E10FC6A-3BCD-4476-9958-511031BB9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02C090B-2732-4B76-AE51-CE60EBC2C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 =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 UDP Internet Connections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6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1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SYN seq= x = (random number)</a:t>
            </a:r>
          </a:p>
          <a:p>
            <a:r>
              <a:rPr lang="en-US"/>
              <a:t>SYN seq = y = (random number)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2733" y="228600"/>
            <a:ext cx="10646533" cy="862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95480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22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79B9-DAC8-49F2-8C5B-5CE8432F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74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86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512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1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24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/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BB346-634B-4F7C-8FF4-879BF869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641258" y="2971800"/>
                <a:ext cx="31450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16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46037"/>
            <a:ext cx="10270067" cy="792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5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91586" y="197203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239524"/>
            <a:ext cx="3657600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4">
            <a:extLst>
              <a:ext uri="{FF2B5EF4-FFF2-40B4-BE49-F238E27FC236}">
                <a16:creationId xmlns:a16="http://schemas.microsoft.com/office/drawing/2014/main" id="{13ED5FE2-4180-457A-A14F-0BB1B794FEF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76200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75F9B-8E0A-4D42-AC9F-8FD23C490B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0727"/>
            <a:ext cx="838200" cy="657824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C0A1CEF4-047B-44FC-82E3-41F10C241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10-11: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6F2E02A0-0CF5-4B42-9EFF-8DC25111BA2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0BE22-06EB-4222-BAB2-60A2F9F3A619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1D52-6A4F-4343-B3C5-0B8AC2BE1084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072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00162" y="1387347"/>
            <a:ext cx="4246880" cy="419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03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0600" y="239524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7476" y="134756"/>
            <a:ext cx="10617324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F2F8DF16-194B-4ED4-9D0F-B291749EF7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10-11: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CB8DAA39-DEC3-400F-BDDA-91A1A3E812A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359F-359B-46EF-881A-11F2FCAB8C9E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E4A1B-29AF-46CC-B53A-C42D066C687C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5D461A2D-2AE2-4739-A55B-D8EEC3540F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38100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226C3-04EF-44D3-A0CF-7893250B5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0727"/>
            <a:ext cx="838200" cy="657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3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0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4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42" y="1524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89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8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k object 19"/>
          <p:cNvSpPr/>
          <p:nvPr/>
        </p:nvSpPr>
        <p:spPr>
          <a:xfrm>
            <a:off x="1082578" y="6404143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1" y="307777"/>
                </a:lnTo>
              </a:path>
            </a:pathLst>
          </a:custGeom>
          <a:ln w="1905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9474324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158" y="1238706"/>
            <a:ext cx="10933683" cy="276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37F14A6-9347-4998-AC20-B11B72A1D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10-11: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8C2EEC26-5A6A-416F-B1CE-D3A9B25C24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19050">
            <a:solidFill>
              <a:srgbClr val="0070C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601D1-DE05-4648-A869-FABBBD477099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40BE1-E2A8-457A-8F4E-44C45FD71C3E}"/>
              </a:ext>
            </a:extLst>
          </p:cNvPr>
          <p:cNvSpPr txBox="1"/>
          <p:nvPr userDrawn="1"/>
        </p:nvSpPr>
        <p:spPr>
          <a:xfrm>
            <a:off x="4724400" y="6559486"/>
            <a:ext cx="614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scurity</a:t>
            </a:r>
            <a:endParaRPr lang="en-US" sz="1600" b="1">
              <a:latin typeface="+mn-lt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D2DB2E1C-2DED-41B0-B78B-23738EF96E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DC4AE-EEC8-4F03-A28D-54EF186C0EB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50727"/>
            <a:ext cx="838200" cy="657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 sz="360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6037"/>
            <a:ext cx="1027006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3820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en-US" sz="1600">
                <a:latin typeface="Arial" panose="020B0604020202020204" pitchFamily="34" charset="0"/>
              </a:rPr>
              <a:t>Week</a:t>
            </a:r>
            <a:r>
              <a:rPr lang="en-GB" altLang="en-US" sz="1600">
                <a:latin typeface="Arial" panose="020B0604020202020204" pitchFamily="34" charset="0"/>
              </a:rPr>
              <a:t> 10-11: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495392"/>
            <a:ext cx="11176000" cy="0"/>
          </a:xfrm>
          <a:prstGeom prst="line">
            <a:avLst/>
          </a:prstGeom>
          <a:ln w="28575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11-2022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446655" y="6559486"/>
            <a:ext cx="6145145" cy="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NT101-</a:t>
            </a:r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security</a:t>
            </a:r>
            <a:endParaRPr lang="en-US" sz="1600" b="1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0DB7B-08C2-4ADC-A09F-52EB0A2AA50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" y="50727"/>
            <a:ext cx="914400" cy="7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nguyenngoctu@tdtu.edu.v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erva.com/learn/ddos/smurf-attack-ddos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erva.com/learn/ddos/smurf-attack-ddos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oant@uit.edu.v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hristian-rossow.de/articles/Amplification_DDoS.ph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hristian-rossow.de/articles/Amplification_DDoS.php" TargetMode="External"/><Relationship Id="rId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5" Type="http://schemas.openxmlformats.org/officeDocument/2006/relationships/image" Target="../media/image5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hyperlink" Target="https://datatracker.ietf.org/doc/html/rfc9000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jp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0.png"/><Relationship Id="rId3" Type="http://schemas.openxmlformats.org/officeDocument/2006/relationships/image" Target="../media/image163.png"/><Relationship Id="rId7" Type="http://schemas.openxmlformats.org/officeDocument/2006/relationships/image" Target="../media/image159.png"/><Relationship Id="rId12" Type="http://schemas.openxmlformats.org/officeDocument/2006/relationships/image" Target="../media/image152.png"/><Relationship Id="rId2" Type="http://schemas.openxmlformats.org/officeDocument/2006/relationships/image" Target="../media/image16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57.png"/><Relationship Id="rId15" Type="http://schemas.openxmlformats.org/officeDocument/2006/relationships/image" Target="../media/image172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hyperlink" Target="http://www.handsonsecurity.net/resources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0320" y="4149081"/>
            <a:ext cx="4824536" cy="178365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/>
              <a:t>Ngoc-Tu Nguyen, PhD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220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>
              <a:solidFill>
                <a:srgbClr val="FF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1760321" y="3717032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5C80FC4-ED7F-496C-AEDC-819FD901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200"/>
            <a:ext cx="7344816" cy="792163"/>
          </a:xfrm>
        </p:spPr>
        <p:txBody>
          <a:bodyPr/>
          <a:lstStyle/>
          <a:p>
            <a:r>
              <a:rPr lang="en-US"/>
              <a:t>NT101-Network Security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91427E-3F78-4F03-8A16-503A95D7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62861"/>
            <a:ext cx="10668000" cy="151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eaLnBrk="1" hangingPunct="1"/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Week </a:t>
            </a:r>
            <a:r>
              <a:rPr lang="en-US" altLang="zh-CN" sz="4000" kern="0">
                <a:solidFill>
                  <a:srgbClr val="000000"/>
                </a:solidFill>
                <a:latin typeface="Arial"/>
                <a:ea typeface="宋体" panose="02010600030101010101" pitchFamily="2" charset="-122"/>
              </a:rPr>
              <a:t>10-11</a:t>
            </a: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j-cs"/>
              </a:rPr>
              <a:t>:  Transport Layer and Attacks</a:t>
            </a:r>
          </a:p>
        </p:txBody>
      </p:sp>
      <p:pic>
        <p:nvPicPr>
          <p:cNvPr id="1026" name="Picture 2" descr="https://www.handsonsecurity.net/assets/images/edition3/cover-is.jpg">
            <a:extLst>
              <a:ext uri="{FF2B5EF4-FFF2-40B4-BE49-F238E27FC236}">
                <a16:creationId xmlns:a16="http://schemas.microsoft.com/office/drawing/2014/main" id="{4C7A81C4-F77B-4A83-BB60-D2165F1A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31" y="1752797"/>
            <a:ext cx="3999769" cy="45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2422" y="206234"/>
            <a:ext cx="4739640" cy="9486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50" spc="-195">
                <a:solidFill>
                  <a:srgbClr val="404040"/>
                </a:solidFill>
              </a:rPr>
              <a:t>Sending/Receiving</a:t>
            </a:r>
            <a:r>
              <a:rPr sz="2850" spc="-530">
                <a:solidFill>
                  <a:srgbClr val="404040"/>
                </a:solidFill>
              </a:rPr>
              <a:t> </a:t>
            </a:r>
            <a:r>
              <a:rPr sz="2850" spc="-360">
                <a:solidFill>
                  <a:srgbClr val="404040"/>
                </a:solidFill>
              </a:rPr>
              <a:t>UDP </a:t>
            </a:r>
            <a:r>
              <a:rPr sz="2850" spc="-210">
                <a:solidFill>
                  <a:srgbClr val="404040"/>
                </a:solidFill>
              </a:rPr>
              <a:t>packets</a:t>
            </a:r>
            <a:endParaRPr sz="2850"/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b="0">
                <a:solidFill>
                  <a:srgbClr val="595959"/>
                </a:solidFill>
                <a:latin typeface="Century"/>
                <a:cs typeface="Century"/>
              </a:rPr>
              <a:t>Python </a:t>
            </a:r>
            <a:r>
              <a:rPr sz="2200" b="0" spc="-160">
                <a:solidFill>
                  <a:srgbClr val="595959"/>
                </a:solidFill>
                <a:latin typeface="Century"/>
                <a:cs typeface="Century"/>
              </a:rPr>
              <a:t>+</a:t>
            </a:r>
            <a:r>
              <a:rPr sz="2200" b="0" spc="-28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361" y="1753637"/>
            <a:ext cx="5547537" cy="2189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1359449"/>
            <a:ext cx="3276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Arial"/>
                <a:cs typeface="Arial"/>
              </a:rPr>
              <a:t>UDP </a:t>
            </a:r>
            <a:r>
              <a:rPr sz="2400" b="1" spc="-5">
                <a:latin typeface="Arial"/>
                <a:cs typeface="Arial"/>
              </a:rPr>
              <a:t>Client</a:t>
            </a:r>
            <a:r>
              <a:rPr sz="2400" b="1" spc="-85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3273" y="1277470"/>
            <a:ext cx="5312408" cy="3288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05600" y="977293"/>
            <a:ext cx="35237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latin typeface="Arial"/>
                <a:cs typeface="Arial"/>
              </a:rPr>
              <a:t>UDP </a:t>
            </a:r>
            <a:r>
              <a:rPr sz="2400" b="1" spc="-5">
                <a:latin typeface="Arial"/>
                <a:cs typeface="Arial"/>
              </a:rPr>
              <a:t>Server</a:t>
            </a:r>
            <a:r>
              <a:rPr sz="2400" b="1" spc="-10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9009" y="4625776"/>
            <a:ext cx="5586672" cy="190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1664" y="4115508"/>
            <a:ext cx="1617345" cy="1620520"/>
          </a:xfrm>
          <a:custGeom>
            <a:avLst/>
            <a:gdLst/>
            <a:ahLst/>
            <a:cxnLst/>
            <a:rect l="l" t="t" r="r" b="b"/>
            <a:pathLst>
              <a:path w="1617345" h="1620520">
                <a:moveTo>
                  <a:pt x="404232" y="0"/>
                </a:moveTo>
                <a:lnTo>
                  <a:pt x="0" y="0"/>
                </a:lnTo>
                <a:lnTo>
                  <a:pt x="0" y="1417937"/>
                </a:lnTo>
                <a:lnTo>
                  <a:pt x="1212696" y="1417937"/>
                </a:lnTo>
                <a:lnTo>
                  <a:pt x="1212696" y="1620052"/>
                </a:lnTo>
                <a:lnTo>
                  <a:pt x="1616928" y="1215820"/>
                </a:lnTo>
                <a:lnTo>
                  <a:pt x="1414814" y="1013706"/>
                </a:lnTo>
                <a:lnTo>
                  <a:pt x="404232" y="1013706"/>
                </a:lnTo>
                <a:lnTo>
                  <a:pt x="404232" y="0"/>
                </a:lnTo>
                <a:close/>
              </a:path>
              <a:path w="1617345" h="1620520">
                <a:moveTo>
                  <a:pt x="1212696" y="811588"/>
                </a:moveTo>
                <a:lnTo>
                  <a:pt x="1212696" y="1013706"/>
                </a:lnTo>
                <a:lnTo>
                  <a:pt x="1414814" y="1013706"/>
                </a:lnTo>
                <a:lnTo>
                  <a:pt x="1212696" y="81158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914400"/>
            <a:ext cx="10848340" cy="4873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175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DNS</a:t>
            </a: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Protocol</a:t>
            </a:r>
            <a:endParaRPr sz="22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10">
                <a:solidFill>
                  <a:srgbClr val="12121E"/>
                </a:solidFill>
                <a:latin typeface="Arial"/>
                <a:cs typeface="Arial"/>
              </a:rPr>
              <a:t>Video/Audio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Streaming, Skype,</a:t>
            </a:r>
            <a:r>
              <a:rPr sz="2200" spc="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Zoom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70"/>
              </a:spcBef>
              <a:buFont typeface="Arial"/>
              <a:buChar char="•"/>
              <a:tabLst>
                <a:tab pos="554990" algn="l"/>
                <a:tab pos="555625" algn="l"/>
              </a:tabLst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Note: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Netflix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and 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YouTube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use </a:t>
            </a:r>
            <a:r>
              <a:rPr sz="2000" strike="sngStrike">
                <a:solidFill>
                  <a:srgbClr val="12121E"/>
                </a:solidFill>
                <a:latin typeface="Arial"/>
                <a:cs typeface="Arial"/>
              </a:rPr>
              <a:t>UDP</a:t>
            </a:r>
            <a:r>
              <a:rPr sz="2000" strike="noStrike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trike="noStrike" spc="-65">
                <a:solidFill>
                  <a:srgbClr val="12121E"/>
                </a:solidFill>
                <a:latin typeface="Arial"/>
                <a:cs typeface="Arial"/>
              </a:rPr>
              <a:t>TCP,</a:t>
            </a:r>
            <a:r>
              <a:rPr sz="2000" b="1" strike="noStrike" spc="-9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trike="noStrike" spc="-5">
                <a:solidFill>
                  <a:srgbClr val="FF0000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b="1" spc="-10">
                <a:solidFill>
                  <a:srgbClr val="12121E"/>
                </a:solidFill>
                <a:latin typeface="Arial"/>
                <a:cs typeface="Arial"/>
              </a:rPr>
              <a:t>Real-Time</a:t>
            </a:r>
            <a:r>
              <a:rPr sz="2200" b="1" spc="-12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Applications</a:t>
            </a:r>
            <a:endParaRPr sz="2200" b="1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55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VPN </a:t>
            </a:r>
            <a:r>
              <a:rPr sz="2200" spc="-15">
                <a:solidFill>
                  <a:srgbClr val="12121E"/>
                </a:solidFill>
                <a:latin typeface="Arial"/>
                <a:cs typeface="Arial"/>
              </a:rPr>
              <a:t>Tunnel</a:t>
            </a:r>
            <a:r>
              <a:rPr sz="22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(OpenVPN)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u="sng">
                <a:solidFill>
                  <a:srgbClr val="005878"/>
                </a:solidFill>
                <a:uFill>
                  <a:solidFill>
                    <a:srgbClr val="005878"/>
                  </a:solidFill>
                </a:uFill>
                <a:latin typeface="Arial"/>
                <a:cs typeface="Arial"/>
              </a:rPr>
              <a:t>Question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70"/>
              </a:spcBef>
            </a:pP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UDP </a:t>
            </a:r>
            <a:r>
              <a:rPr sz="2000" b="1" i="1" spc="-5">
                <a:solidFill>
                  <a:srgbClr val="005878"/>
                </a:solidFill>
                <a:latin typeface="Arial"/>
                <a:cs typeface="Arial"/>
              </a:rPr>
              <a:t>does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not </a:t>
            </a:r>
            <a:r>
              <a:rPr sz="2000" b="1" i="1" spc="-5">
                <a:solidFill>
                  <a:srgbClr val="005878"/>
                </a:solidFill>
                <a:latin typeface="Arial"/>
                <a:cs typeface="Arial"/>
              </a:rPr>
              <a:t>preserve order and does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not </a:t>
            </a:r>
            <a:r>
              <a:rPr sz="2000" b="1" i="1" spc="-5">
                <a:solidFill>
                  <a:srgbClr val="005878"/>
                </a:solidFill>
                <a:latin typeface="Arial"/>
                <a:cs typeface="Arial"/>
              </a:rPr>
              <a:t>handle packet loss. If an application does care 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about packet </a:t>
            </a:r>
            <a:r>
              <a:rPr sz="2000" b="1" i="1" spc="-5">
                <a:solidFill>
                  <a:srgbClr val="005878"/>
                </a:solidFill>
                <a:latin typeface="Arial"/>
                <a:cs typeface="Arial"/>
              </a:rPr>
              <a:t>loss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and </a:t>
            </a:r>
            <a:r>
              <a:rPr sz="2000" b="1" i="1" spc="-20">
                <a:solidFill>
                  <a:srgbClr val="005878"/>
                </a:solidFill>
                <a:latin typeface="Arial"/>
                <a:cs typeface="Arial"/>
              </a:rPr>
              <a:t>order,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can </a:t>
            </a:r>
            <a:r>
              <a:rPr sz="2000" b="1" i="1" spc="-5">
                <a:solidFill>
                  <a:srgbClr val="005878"/>
                </a:solidFill>
                <a:latin typeface="Arial"/>
                <a:cs typeface="Arial"/>
              </a:rPr>
              <a:t>it still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use</a:t>
            </a:r>
            <a:r>
              <a:rPr sz="2000" b="1" i="1" spc="-65">
                <a:solidFill>
                  <a:srgbClr val="005878"/>
                </a:solidFill>
                <a:latin typeface="Arial"/>
                <a:cs typeface="Arial"/>
              </a:rPr>
              <a:t> </a:t>
            </a:r>
            <a:r>
              <a:rPr sz="2000" b="1" i="1">
                <a:solidFill>
                  <a:srgbClr val="005878"/>
                </a:solidFill>
                <a:latin typeface="Arial"/>
                <a:cs typeface="Arial"/>
              </a:rPr>
              <a:t>UDP?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33862"/>
            <a:ext cx="47136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60">
                <a:solidFill>
                  <a:srgbClr val="404040"/>
                </a:solidFill>
              </a:rPr>
              <a:t>UDP</a:t>
            </a:r>
            <a:r>
              <a:rPr spc="-484">
                <a:solidFill>
                  <a:srgbClr val="404040"/>
                </a:solidFill>
              </a:rPr>
              <a:t> </a:t>
            </a:r>
            <a:r>
              <a:rPr spc="-229">
                <a:solidFill>
                  <a:srgbClr val="40404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7570049" cy="66236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n-US" spc="-220" dirty="0"/>
              <a:t>ICMP flood  attack -DDoS (review)</a:t>
            </a:r>
            <a:endParaRPr spc="-15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BE69D8-739F-40C1-BAA5-41F2065A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24264"/>
            <a:ext cx="8606138" cy="4847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AA4771-0E47-4ECD-8120-C59B99B31850}"/>
              </a:ext>
            </a:extLst>
          </p:cNvPr>
          <p:cNvSpPr txBox="1"/>
          <p:nvPr/>
        </p:nvSpPr>
        <p:spPr>
          <a:xfrm>
            <a:off x="8077200" y="2057400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need to reply!</a:t>
            </a:r>
          </a:p>
        </p:txBody>
      </p:sp>
    </p:spTree>
    <p:extLst>
      <p:ext uri="{BB962C8B-B14F-4D97-AF65-F5344CB8AC3E}">
        <p14:creationId xmlns:p14="http://schemas.microsoft.com/office/powerpoint/2010/main" val="55418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6750" y="111295"/>
            <a:ext cx="6085262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20"/>
              <a:t>Smurf</a:t>
            </a:r>
            <a:r>
              <a:rPr spc="-515"/>
              <a:t> </a:t>
            </a:r>
            <a:r>
              <a:rPr spc="-155"/>
              <a:t>Attack</a:t>
            </a:r>
            <a:r>
              <a:rPr lang="en-US" spc="-155"/>
              <a:t> (Review)</a:t>
            </a:r>
            <a:endParaRPr spc="-155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5">
                <a:solidFill>
                  <a:srgbClr val="595959"/>
                </a:solidFill>
                <a:latin typeface="Century"/>
                <a:cs typeface="Century"/>
              </a:rPr>
              <a:t>ideas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762" y="5943600"/>
            <a:ext cx="69212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sng" spc="-15" dirty="0"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b="1" u="sng" spc="-15" dirty="0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www.imperva.com/learn/ddos/smurf-attack-ddos/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636" y="2182277"/>
            <a:ext cx="5004179" cy="180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8779" y="1066801"/>
            <a:ext cx="5944615" cy="472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D3DE3-F3B7-4239-9E85-577E08CE1800}"/>
              </a:ext>
            </a:extLst>
          </p:cNvPr>
          <p:cNvSpPr txBox="1"/>
          <p:nvPr/>
        </p:nvSpPr>
        <p:spPr>
          <a:xfrm>
            <a:off x="1461361" y="1509681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Spoofing source IP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3A06DA-B017-442F-BED4-8138B4080A7B}"/>
              </a:ext>
            </a:extLst>
          </p:cNvPr>
          <p:cNvCxnSpPr/>
          <p:nvPr/>
        </p:nvCxnSpPr>
        <p:spPr bwMode="auto">
          <a:xfrm>
            <a:off x="5867400" y="914400"/>
            <a:ext cx="0" cy="426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52400"/>
            <a:ext cx="4866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60">
                <a:solidFill>
                  <a:srgbClr val="404040"/>
                </a:solidFill>
              </a:rPr>
              <a:t>UDP </a:t>
            </a:r>
            <a:r>
              <a:rPr spc="-215">
                <a:solidFill>
                  <a:srgbClr val="404040"/>
                </a:solidFill>
              </a:rPr>
              <a:t>Ping-Pong</a:t>
            </a:r>
            <a:r>
              <a:rPr spc="-555">
                <a:solidFill>
                  <a:srgbClr val="404040"/>
                </a:solidFill>
              </a:rPr>
              <a:t> </a:t>
            </a:r>
            <a:r>
              <a:rPr spc="-195">
                <a:solidFill>
                  <a:srgbClr val="404040"/>
                </a:solidFill>
              </a:rPr>
              <a:t>Attacks</a:t>
            </a:r>
          </a:p>
        </p:txBody>
      </p:sp>
      <p:sp>
        <p:nvSpPr>
          <p:cNvPr id="3" name="object 3"/>
          <p:cNvSpPr/>
          <p:nvPr/>
        </p:nvSpPr>
        <p:spPr>
          <a:xfrm>
            <a:off x="7205471" y="1368751"/>
            <a:ext cx="4986528" cy="3739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4360" y="668020"/>
            <a:ext cx="11334115" cy="5015476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610"/>
              </a:spcBef>
            </a:pPr>
            <a:r>
              <a:rPr sz="2200" spc="-130" dirty="0">
                <a:latin typeface="Century"/>
                <a:cs typeface="Century"/>
              </a:rPr>
              <a:t>UDP</a:t>
            </a:r>
            <a:r>
              <a:rPr sz="2200" spc="-145" dirty="0">
                <a:latin typeface="Century"/>
                <a:cs typeface="Century"/>
              </a:rPr>
              <a:t> </a:t>
            </a:r>
            <a:r>
              <a:rPr sz="2200" spc="-35" dirty="0">
                <a:latin typeface="Century"/>
                <a:cs typeface="Century"/>
              </a:rPr>
              <a:t>Attacks</a:t>
            </a:r>
            <a:endParaRPr sz="2200" dirty="0">
              <a:latin typeface="Century"/>
              <a:cs typeface="Century"/>
            </a:endParaRPr>
          </a:p>
          <a:p>
            <a:pPr marL="386080" marR="5054600" indent="-266700">
              <a:lnSpc>
                <a:spcPct val="100499"/>
              </a:lnSpc>
              <a:spcBef>
                <a:spcPts val="1500"/>
              </a:spcBef>
              <a:buClr>
                <a:srgbClr val="00B0F0"/>
              </a:buClr>
              <a:buChar char="○"/>
              <a:tabLst>
                <a:tab pos="386080" algn="l"/>
              </a:tabLst>
            </a:pPr>
            <a:r>
              <a:rPr sz="2200" spc="-5" dirty="0">
                <a:solidFill>
                  <a:srgbClr val="12121E"/>
                </a:solidFill>
                <a:latin typeface="Arial"/>
                <a:cs typeface="Arial"/>
              </a:rPr>
              <a:t>Some service </a:t>
            </a:r>
            <a:r>
              <a:rPr sz="2200" dirty="0">
                <a:solidFill>
                  <a:srgbClr val="12121E"/>
                </a:solidFill>
                <a:latin typeface="Arial"/>
                <a:cs typeface="Arial"/>
              </a:rPr>
              <a:t>or </a:t>
            </a:r>
            <a:r>
              <a:rPr sz="2200" spc="-5" dirty="0">
                <a:solidFill>
                  <a:srgbClr val="12121E"/>
                </a:solidFill>
                <a:latin typeface="Arial"/>
                <a:cs typeface="Arial"/>
              </a:rPr>
              <a:t>application issues </a:t>
            </a:r>
            <a:r>
              <a:rPr sz="2200" dirty="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2200" i="1" spc="-5" dirty="0">
                <a:solidFill>
                  <a:srgbClr val="FF0000"/>
                </a:solidFill>
                <a:latin typeface="Arial"/>
                <a:cs typeface="Arial"/>
              </a:rPr>
              <a:t>UDP reply </a:t>
            </a:r>
            <a:r>
              <a:rPr sz="2200" i="1" u="sng" spc="-5" dirty="0">
                <a:solidFill>
                  <a:srgbClr val="FF0000"/>
                </a:solidFill>
                <a:uFill>
                  <a:solidFill>
                    <a:srgbClr val="12121E"/>
                  </a:solidFill>
                </a:uFill>
                <a:latin typeface="Arial"/>
                <a:cs typeface="Arial"/>
              </a:rPr>
              <a:t> </a:t>
            </a:r>
            <a:r>
              <a:rPr sz="2200" b="1" i="1" u="sng" dirty="0">
                <a:solidFill>
                  <a:srgbClr val="FF0000"/>
                </a:solidFill>
                <a:uFill>
                  <a:solidFill>
                    <a:srgbClr val="12121E"/>
                  </a:solidFill>
                </a:uFill>
                <a:latin typeface="Arial"/>
                <a:cs typeface="Arial"/>
              </a:rPr>
              <a:t>no matter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FF0000"/>
                </a:solidFill>
                <a:latin typeface="Arial"/>
                <a:cs typeface="Arial"/>
              </a:rPr>
              <a:t>what is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200" i="1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packet</a:t>
            </a:r>
            <a:r>
              <a:rPr lang="en-US" sz="2200" i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200" dirty="0">
              <a:latin typeface="Arial"/>
              <a:cs typeface="Arial"/>
            </a:endParaRPr>
          </a:p>
          <a:p>
            <a:pPr marL="929005" lvl="2" indent="-266700">
              <a:lnSpc>
                <a:spcPct val="100000"/>
              </a:lnSpc>
              <a:spcBef>
                <a:spcPts val="990"/>
              </a:spcBef>
              <a:buChar char="•"/>
              <a:tabLst>
                <a:tab pos="928369" algn="l"/>
                <a:tab pos="929005" algn="l"/>
              </a:tabLst>
            </a:pPr>
            <a:r>
              <a:rPr lang="en-US" sz="1800" b="1" spc="-5" dirty="0">
                <a:solidFill>
                  <a:srgbClr val="12121E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12121E"/>
                </a:solidFill>
                <a:latin typeface="Arial"/>
                <a:cs typeface="Arial"/>
              </a:rPr>
              <a:t>aytime</a:t>
            </a:r>
            <a:r>
              <a:rPr lang="en-US" sz="1800" b="1" spc="-5" dirty="0">
                <a:solidFill>
                  <a:srgbClr val="12121E"/>
                </a:solidFill>
                <a:latin typeface="Arial"/>
                <a:cs typeface="Arial"/>
              </a:rPr>
              <a:t> protocol</a:t>
            </a:r>
            <a:r>
              <a:rPr sz="1800" b="1" spc="-5" dirty="0">
                <a:solidFill>
                  <a:srgbClr val="12121E"/>
                </a:solidFill>
                <a:latin typeface="Arial"/>
                <a:cs typeface="Arial"/>
              </a:rPr>
              <a:t> (port</a:t>
            </a:r>
            <a:r>
              <a:rPr sz="1800" b="1" spc="-10" dirty="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2121E"/>
                </a:solidFill>
                <a:latin typeface="Arial"/>
                <a:cs typeface="Arial"/>
              </a:rPr>
              <a:t>13)</a:t>
            </a:r>
            <a:endParaRPr sz="1800" b="1" dirty="0">
              <a:latin typeface="Arial"/>
              <a:cs typeface="Arial"/>
            </a:endParaRPr>
          </a:p>
          <a:p>
            <a:pPr marL="929005" lvl="2" indent="-266700">
              <a:lnSpc>
                <a:spcPct val="100000"/>
              </a:lnSpc>
              <a:spcBef>
                <a:spcPts val="960"/>
              </a:spcBef>
              <a:buChar char="•"/>
              <a:tabLst>
                <a:tab pos="928369" algn="l"/>
                <a:tab pos="929005" algn="l"/>
              </a:tabLst>
            </a:pPr>
            <a:r>
              <a:rPr lang="en-US" b="1" spc="-5" dirty="0">
                <a:solidFill>
                  <a:srgbClr val="12121E"/>
                </a:solidFill>
                <a:cs typeface="Arial"/>
              </a:rPr>
              <a:t>Time Protocol </a:t>
            </a:r>
            <a:r>
              <a:rPr sz="1800" b="1" spc="-5" dirty="0">
                <a:solidFill>
                  <a:srgbClr val="12121E"/>
                </a:solidFill>
                <a:latin typeface="Arial"/>
                <a:cs typeface="Arial"/>
              </a:rPr>
              <a:t>(port 37)</a:t>
            </a:r>
            <a:endParaRPr lang="en-US" sz="1800" b="1" spc="-5" dirty="0">
              <a:solidFill>
                <a:srgbClr val="12121E"/>
              </a:solidFill>
              <a:latin typeface="Arial"/>
              <a:cs typeface="Arial"/>
            </a:endParaRPr>
          </a:p>
          <a:p>
            <a:pPr marL="929005" lvl="2" indent="-266700">
              <a:lnSpc>
                <a:spcPct val="100000"/>
              </a:lnSpc>
              <a:spcBef>
                <a:spcPts val="960"/>
              </a:spcBef>
              <a:buChar char="•"/>
              <a:tabLst>
                <a:tab pos="928369" algn="l"/>
                <a:tab pos="929005" algn="l"/>
              </a:tabLst>
            </a:pPr>
            <a:r>
              <a:rPr lang="en-US" b="1" dirty="0"/>
              <a:t>Echo Protocol (port 7)</a:t>
            </a:r>
          </a:p>
          <a:p>
            <a:pPr marL="929005" lvl="2" indent="-266700">
              <a:lnSpc>
                <a:spcPct val="100000"/>
              </a:lnSpc>
              <a:spcBef>
                <a:spcPts val="960"/>
              </a:spcBef>
              <a:buChar char="•"/>
              <a:tabLst>
                <a:tab pos="928369" algn="l"/>
                <a:tab pos="929005" algn="l"/>
              </a:tabLst>
            </a:pPr>
            <a:r>
              <a:rPr lang="en-US" b="1" dirty="0">
                <a:cs typeface="Arial"/>
              </a:rPr>
              <a:t>Character Generator Protocol - </a:t>
            </a:r>
            <a:r>
              <a:rPr lang="en-US" b="1" dirty="0" err="1">
                <a:cs typeface="Arial"/>
              </a:rPr>
              <a:t>chargen</a:t>
            </a:r>
            <a:r>
              <a:rPr lang="en-US" b="1" dirty="0">
                <a:cs typeface="Arial"/>
              </a:rPr>
              <a:t> (port 19)</a:t>
            </a:r>
            <a:endParaRPr sz="1800" b="1" dirty="0">
              <a:latin typeface="Arial"/>
              <a:cs typeface="Arial"/>
            </a:endParaRPr>
          </a:p>
          <a:p>
            <a:pPr marL="119380" marR="5140325">
              <a:lnSpc>
                <a:spcPts val="2620"/>
              </a:lnSpc>
              <a:spcBef>
                <a:spcPts val="1625"/>
              </a:spcBef>
            </a:pPr>
            <a:r>
              <a:rPr sz="2200" dirty="0">
                <a:solidFill>
                  <a:srgbClr val="12121E"/>
                </a:solidFill>
                <a:latin typeface="Wingdings"/>
                <a:cs typeface="Wingdings"/>
              </a:rPr>
              <a:t></a:t>
            </a:r>
            <a:r>
              <a:rPr sz="2200" dirty="0">
                <a:solidFill>
                  <a:srgbClr val="12121E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12121E"/>
                </a:solidFill>
                <a:latin typeface="Arial"/>
                <a:cs typeface="Arial"/>
              </a:rPr>
              <a:t>This causes a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Ping-Pong effect between </a:t>
            </a:r>
            <a:r>
              <a:rPr sz="2200" dirty="0">
                <a:solidFill>
                  <a:srgbClr val="12121E"/>
                </a:solidFill>
                <a:latin typeface="Arial"/>
                <a:cs typeface="Arial"/>
              </a:rPr>
              <a:t>the  source and the</a:t>
            </a:r>
            <a:r>
              <a:rPr sz="2200" spc="-5" dirty="0">
                <a:solidFill>
                  <a:srgbClr val="12121E"/>
                </a:solidFill>
                <a:latin typeface="Arial"/>
                <a:cs typeface="Arial"/>
              </a:rPr>
              <a:t> destination</a:t>
            </a:r>
            <a:r>
              <a:rPr lang="en-US" sz="2200" spc="-5" dirty="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E"/>
                </a:solidFill>
                <a:latin typeface="Wingdings"/>
                <a:cs typeface="Wingdings"/>
              </a:rPr>
              <a:t></a:t>
            </a:r>
            <a:r>
              <a:rPr lang="en-US" sz="2200" spc="-5" dirty="0">
                <a:solidFill>
                  <a:srgbClr val="12121E"/>
                </a:solidFill>
                <a:latin typeface="Arial"/>
                <a:cs typeface="Arial"/>
              </a:rPr>
              <a:t> DDoS attack (Smurf Attack )</a:t>
            </a:r>
            <a:r>
              <a:rPr sz="2200" spc="-5" dirty="0">
                <a:solidFill>
                  <a:srgbClr val="12121E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1310"/>
              </a:spcBef>
            </a:pP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BE69D8-739F-40C1-BAA5-41F2065A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31" y="1062653"/>
            <a:ext cx="8606138" cy="4847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7570049" cy="66236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n-US" spc="-220"/>
              <a:t>Ping-Pong attack</a:t>
            </a:r>
            <a:endParaRPr spc="-15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A4771-0E47-4ECD-8120-C59B99B31850}"/>
              </a:ext>
            </a:extLst>
          </p:cNvPr>
          <p:cNvSpPr txBox="1"/>
          <p:nvPr/>
        </p:nvSpPr>
        <p:spPr>
          <a:xfrm>
            <a:off x="8077200" y="2057400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need to reply!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D888C-5802-4112-A483-3EA1CA8D06FC}"/>
              </a:ext>
            </a:extLst>
          </p:cNvPr>
          <p:cNvSpPr txBox="1"/>
          <p:nvPr/>
        </p:nvSpPr>
        <p:spPr>
          <a:xfrm>
            <a:off x="3962400" y="3486620"/>
            <a:ext cx="4369649" cy="2423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F3D4C-3DCA-477D-9DA2-05001F73E536}"/>
              </a:ext>
            </a:extLst>
          </p:cNvPr>
          <p:cNvCxnSpPr/>
          <p:nvPr/>
        </p:nvCxnSpPr>
        <p:spPr bwMode="auto">
          <a:xfrm>
            <a:off x="3962400" y="4114800"/>
            <a:ext cx="3810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316783-6A03-46B1-9F57-FAC5C71E8654}"/>
              </a:ext>
            </a:extLst>
          </p:cNvPr>
          <p:cNvCxnSpPr/>
          <p:nvPr/>
        </p:nvCxnSpPr>
        <p:spPr bwMode="auto">
          <a:xfrm>
            <a:off x="3886200" y="5562600"/>
            <a:ext cx="3810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09640B-7B5A-4976-BDF0-B5E6A5F994C4}"/>
              </a:ext>
            </a:extLst>
          </p:cNvPr>
          <p:cNvSpPr txBox="1"/>
          <p:nvPr/>
        </p:nvSpPr>
        <p:spPr>
          <a:xfrm>
            <a:off x="3886200" y="3576935"/>
            <a:ext cx="441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UDP (src_port, dst_port = 7)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D6D95-F7AC-45D3-9978-18C2D4C66E2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6200" y="4698604"/>
            <a:ext cx="3886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3BEDED-75C7-47B3-B030-CE6BACEFD519}"/>
              </a:ext>
            </a:extLst>
          </p:cNvPr>
          <p:cNvSpPr txBox="1"/>
          <p:nvPr/>
        </p:nvSpPr>
        <p:spPr>
          <a:xfrm>
            <a:off x="5351245" y="4207393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Reply 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3468B-DCF1-4549-9D2D-6362F84082F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10000" y="6248400"/>
            <a:ext cx="3886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00FE50-250D-422B-804E-E0621156467B}"/>
              </a:ext>
            </a:extLst>
          </p:cNvPr>
          <p:cNvSpPr txBox="1"/>
          <p:nvPr/>
        </p:nvSpPr>
        <p:spPr>
          <a:xfrm>
            <a:off x="3793958" y="4997731"/>
            <a:ext cx="4419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UDP (src_port, dst_port = 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3C805-CC9B-4238-B7FB-A9FED09B513C}"/>
              </a:ext>
            </a:extLst>
          </p:cNvPr>
          <p:cNvSpPr txBox="1"/>
          <p:nvPr/>
        </p:nvSpPr>
        <p:spPr>
          <a:xfrm>
            <a:off x="5139890" y="5724420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Reply …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40AD74-3C9F-46DE-81FE-B24B525145F9}"/>
              </a:ext>
            </a:extLst>
          </p:cNvPr>
          <p:cNvSpPr/>
          <p:nvPr/>
        </p:nvSpPr>
        <p:spPr bwMode="auto">
          <a:xfrm>
            <a:off x="1905000" y="2319010"/>
            <a:ext cx="2971800" cy="17195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5E6522-8C7D-47F5-858D-90109EC28B3A}"/>
              </a:ext>
            </a:extLst>
          </p:cNvPr>
          <p:cNvSpPr txBox="1"/>
          <p:nvPr/>
        </p:nvSpPr>
        <p:spPr>
          <a:xfrm>
            <a:off x="4052492" y="1878386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Botnet?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E2F68-2C78-4FAA-BF21-F5F2F8357C20}"/>
              </a:ext>
            </a:extLst>
          </p:cNvPr>
          <p:cNvSpPr txBox="1"/>
          <p:nvPr/>
        </p:nvSpPr>
        <p:spPr>
          <a:xfrm>
            <a:off x="5946733" y="3052955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13, 19, 37 …</a:t>
            </a:r>
          </a:p>
        </p:txBody>
      </p:sp>
    </p:spTree>
    <p:extLst>
      <p:ext uri="{BB962C8B-B14F-4D97-AF65-F5344CB8AC3E}">
        <p14:creationId xmlns:p14="http://schemas.microsoft.com/office/powerpoint/2010/main" val="109608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6750" y="124119"/>
            <a:ext cx="6085262" cy="10009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n-US" spc="-220"/>
              <a:t>UDP flood attack</a:t>
            </a:r>
            <a:br>
              <a:rPr lang="en-US" spc="-155"/>
            </a:b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5">
                <a:solidFill>
                  <a:srgbClr val="595959"/>
                </a:solidFill>
                <a:latin typeface="Century"/>
                <a:cs typeface="Century"/>
              </a:rPr>
              <a:t>ideas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762" y="5943600"/>
            <a:ext cx="69212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sng" spc="-15" dirty="0"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b="1" u="sng" spc="-15" dirty="0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www.imperva.com/learn/ddos/smurf-attack-ddos/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636" y="2182277"/>
            <a:ext cx="5004179" cy="1809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8779" y="1066801"/>
            <a:ext cx="5944615" cy="472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D3DE3-F3B7-4239-9E85-577E08CE1800}"/>
              </a:ext>
            </a:extLst>
          </p:cNvPr>
          <p:cNvSpPr txBox="1"/>
          <p:nvPr/>
        </p:nvSpPr>
        <p:spPr>
          <a:xfrm>
            <a:off x="1461361" y="1509681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Spoofing source IP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3A06DA-B017-442F-BED4-8138B4080A7B}"/>
              </a:ext>
            </a:extLst>
          </p:cNvPr>
          <p:cNvCxnSpPr/>
          <p:nvPr/>
        </p:nvCxnSpPr>
        <p:spPr bwMode="auto">
          <a:xfrm>
            <a:off x="5845277" y="1125034"/>
            <a:ext cx="0" cy="426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F9FD9D-E2FF-468D-9D76-73415C6257C7}"/>
              </a:ext>
            </a:extLst>
          </p:cNvPr>
          <p:cNvSpPr txBox="1"/>
          <p:nvPr/>
        </p:nvSpPr>
        <p:spPr>
          <a:xfrm>
            <a:off x="6629400" y="2667000"/>
            <a:ext cx="1447800" cy="76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5A65C-8B2A-489E-A19A-C16BA54D3AE4}"/>
              </a:ext>
            </a:extLst>
          </p:cNvPr>
          <p:cNvSpPr txBox="1"/>
          <p:nvPr/>
        </p:nvSpPr>
        <p:spPr>
          <a:xfrm>
            <a:off x="10351350" y="1009291"/>
            <a:ext cx="176342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Reply …</a:t>
            </a:r>
          </a:p>
          <a:p>
            <a:pPr algn="l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53F0E-4C36-4512-92F8-7720409CD137}"/>
              </a:ext>
            </a:extLst>
          </p:cNvPr>
          <p:cNvSpPr txBox="1"/>
          <p:nvPr/>
        </p:nvSpPr>
        <p:spPr>
          <a:xfrm>
            <a:off x="5867400" y="1882584"/>
            <a:ext cx="36575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UDP (src_port, dst_port = 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5C7D7-76F0-4FDC-927A-F5E7AC841059}"/>
              </a:ext>
            </a:extLst>
          </p:cNvPr>
          <p:cNvSpPr txBox="1"/>
          <p:nvPr/>
        </p:nvSpPr>
        <p:spPr>
          <a:xfrm>
            <a:off x="6910847" y="1315790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13, 19, 37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B61E8-9908-43E1-A7E0-868E939070B6}"/>
              </a:ext>
            </a:extLst>
          </p:cNvPr>
          <p:cNvSpPr txBox="1"/>
          <p:nvPr/>
        </p:nvSpPr>
        <p:spPr>
          <a:xfrm>
            <a:off x="7725656" y="5880561"/>
            <a:ext cx="399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Reply with large package?</a:t>
            </a:r>
          </a:p>
        </p:txBody>
      </p:sp>
    </p:spTree>
    <p:extLst>
      <p:ext uri="{BB962C8B-B14F-4D97-AF65-F5344CB8AC3E}">
        <p14:creationId xmlns:p14="http://schemas.microsoft.com/office/powerpoint/2010/main" val="13161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874" y="196244"/>
            <a:ext cx="61194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4">
                <a:solidFill>
                  <a:srgbClr val="404040"/>
                </a:solidFill>
              </a:rPr>
              <a:t>Let's</a:t>
            </a:r>
            <a:r>
              <a:rPr spc="-450">
                <a:solidFill>
                  <a:srgbClr val="404040"/>
                </a:solidFill>
              </a:rPr>
              <a:t> </a:t>
            </a:r>
            <a:r>
              <a:rPr spc="-235">
                <a:solidFill>
                  <a:srgbClr val="404040"/>
                </a:solidFill>
              </a:rPr>
              <a:t>Bring</a:t>
            </a:r>
            <a:r>
              <a:rPr spc="-445">
                <a:solidFill>
                  <a:srgbClr val="404040"/>
                </a:solidFill>
              </a:rPr>
              <a:t> </a:t>
            </a:r>
            <a:r>
              <a:rPr spc="-105">
                <a:solidFill>
                  <a:srgbClr val="404040"/>
                </a:solidFill>
              </a:rPr>
              <a:t>the</a:t>
            </a:r>
            <a:r>
              <a:rPr spc="-450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Ping-Pong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225">
                <a:solidFill>
                  <a:srgbClr val="404040"/>
                </a:solidFill>
              </a:rPr>
              <a:t>Game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260">
                <a:solidFill>
                  <a:srgbClr val="404040"/>
                </a:solidFill>
              </a:rPr>
              <a:t>Back!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819785"/>
            <a:ext cx="1758950" cy="95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220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spc="-21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indent="-266700">
              <a:lnSpc>
                <a:spcPct val="100000"/>
              </a:lnSpc>
              <a:spcBef>
                <a:spcPts val="2265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Server</a:t>
            </a:r>
            <a:r>
              <a:rPr sz="2000" b="1" spc="-6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898644"/>
            <a:ext cx="6119495" cy="4293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25316" y="978343"/>
            <a:ext cx="1731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Attack</a:t>
            </a:r>
            <a:r>
              <a:rPr sz="2000" b="1" spc="-7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87960" y="1540369"/>
            <a:ext cx="4546840" cy="2803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51865" y="4575226"/>
            <a:ext cx="48115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>
                <a:latin typeface="Arial"/>
                <a:cs typeface="Arial"/>
              </a:rPr>
              <a:t>Triggering </a:t>
            </a:r>
            <a:r>
              <a:rPr sz="2000" b="1">
                <a:latin typeface="Arial"/>
                <a:cs typeface="Arial"/>
              </a:rPr>
              <a:t>UDP </a:t>
            </a:r>
            <a:r>
              <a:rPr sz="2000" b="1" spc="-5">
                <a:latin typeface="Arial"/>
                <a:cs typeface="Arial"/>
              </a:rPr>
              <a:t>Ping Pong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(spoofing)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74708"/>
            <a:ext cx="49422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00">
                <a:solidFill>
                  <a:srgbClr val="404040"/>
                </a:solidFill>
              </a:rPr>
              <a:t>Ping-pong</a:t>
            </a:r>
            <a:r>
              <a:rPr spc="-509">
                <a:solidFill>
                  <a:srgbClr val="404040"/>
                </a:solidFill>
              </a:rPr>
              <a:t> </a:t>
            </a:r>
            <a:r>
              <a:rPr spc="-165">
                <a:solidFill>
                  <a:srgbClr val="404040"/>
                </a:solidFill>
              </a:rPr>
              <a:t>demo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03079" y="944077"/>
            <a:ext cx="3581721" cy="5374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510" y="1293039"/>
            <a:ext cx="4138537" cy="5037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3984" y="2788920"/>
            <a:ext cx="3304032" cy="247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338" y="2017062"/>
            <a:ext cx="3081014" cy="3715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7193" y="138600"/>
            <a:ext cx="50184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75">
                <a:solidFill>
                  <a:srgbClr val="404040"/>
                </a:solidFill>
              </a:rPr>
              <a:t>DoS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585">
                <a:solidFill>
                  <a:srgbClr val="404040"/>
                </a:solidFill>
              </a:rPr>
              <a:t> </a:t>
            </a:r>
            <a:r>
              <a:rPr spc="-165">
                <a:solidFill>
                  <a:srgbClr val="404040"/>
                </a:solidFill>
              </a:rPr>
              <a:t>strategies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Recall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5692" y="5821171"/>
            <a:ext cx="177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UDP DoS</a:t>
            </a:r>
            <a:r>
              <a:rPr sz="1800" b="1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Attack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9479" y="1609725"/>
            <a:ext cx="4851400" cy="3638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95692" y="3961892"/>
            <a:ext cx="207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34AC8B"/>
                </a:solidFill>
                <a:latin typeface="Arial"/>
                <a:cs typeface="Arial"/>
              </a:rPr>
              <a:t>ICMP Smurf</a:t>
            </a:r>
            <a:r>
              <a:rPr sz="1800" b="1" spc="-165">
                <a:solidFill>
                  <a:srgbClr val="34AC8B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34AC8B"/>
                </a:solidFill>
                <a:latin typeface="Arial"/>
                <a:cs typeface="Arial"/>
              </a:rPr>
              <a:t>Attack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220" y="6482838"/>
            <a:ext cx="14281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400" b="1" spc="-20">
                <a:solidFill>
                  <a:srgbClr val="00B0F0"/>
                </a:solidFill>
                <a:latin typeface="Arial"/>
                <a:cs typeface="Arial"/>
                <a:hlinkClick r:id="rId4"/>
              </a:rPr>
              <a:t>hoant</a:t>
            </a:r>
            <a:r>
              <a:rPr sz="1400" spc="-20">
                <a:solidFill>
                  <a:srgbClr val="00B0F0"/>
                </a:solidFill>
                <a:latin typeface="Arial"/>
                <a:cs typeface="Arial"/>
                <a:hlinkClick r:id="rId4"/>
              </a:rPr>
              <a:t>@uit.edu.vn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9A14B2DD-4CC7-4357-B79C-2A1B3309BF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6589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76CCFE-4FC1-49C6-B779-2AF654D9E09D}"/>
              </a:ext>
            </a:extLst>
          </p:cNvPr>
          <p:cNvSpPr/>
          <p:nvPr/>
        </p:nvSpPr>
        <p:spPr>
          <a:xfrm>
            <a:off x="1014663" y="685800"/>
            <a:ext cx="8382000" cy="638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3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 spc="-10">
                <a:solidFill>
                  <a:srgbClr val="FF0000"/>
                </a:solidFill>
                <a:cs typeface="Arial"/>
              </a:rPr>
              <a:t>Transport</a:t>
            </a:r>
            <a:r>
              <a:rPr lang="en-US" sz="2600" b="1" spc="-25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>
                <a:solidFill>
                  <a:srgbClr val="FF0000"/>
                </a:solidFill>
                <a:cs typeface="Arial"/>
              </a:rPr>
              <a:t>Layer </a:t>
            </a: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(review)</a:t>
            </a:r>
            <a:endParaRPr lang="en-US" sz="2600" b="1">
              <a:solidFill>
                <a:srgbClr val="FF0000"/>
              </a:solidFill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>
                <a:cs typeface="Arial"/>
              </a:rPr>
              <a:t>UDP </a:t>
            </a:r>
            <a:r>
              <a:rPr lang="en-US" sz="2600" b="1" spc="-5">
                <a:cs typeface="Arial"/>
              </a:rPr>
              <a:t>Protocol </a:t>
            </a:r>
            <a:r>
              <a:rPr lang="en-US" sz="2600" b="1">
                <a:cs typeface="Arial"/>
              </a:rPr>
              <a:t>and</a:t>
            </a:r>
            <a:r>
              <a:rPr lang="en-US" sz="2600" b="1" spc="-95">
                <a:cs typeface="Arial"/>
              </a:rPr>
              <a:t> </a:t>
            </a:r>
            <a:r>
              <a:rPr lang="en-US" sz="2600" b="1" spc="-5">
                <a:cs typeface="Arial"/>
              </a:rPr>
              <a:t>attacks</a:t>
            </a:r>
          </a:p>
          <a:p>
            <a:pPr marL="745490" lvl="1" indent="-457200">
              <a:spcBef>
                <a:spcPts val="1065"/>
              </a:spcBef>
              <a:buFont typeface="Wingdings" panose="05000000000000000000" pitchFamily="2" charset="2"/>
              <a:buChar char="q"/>
              <a:tabLst>
                <a:tab pos="667385" algn="l"/>
                <a:tab pos="668020" algn="l"/>
              </a:tabLst>
            </a:pPr>
            <a:r>
              <a:rPr lang="en-US" sz="2600">
                <a:cs typeface="Arial"/>
              </a:rPr>
              <a:t>UDP Ping pong</a:t>
            </a:r>
            <a:r>
              <a:rPr lang="en-US" sz="2600" spc="-130">
                <a:cs typeface="Arial"/>
              </a:rPr>
              <a:t> </a:t>
            </a:r>
            <a:r>
              <a:rPr lang="en-US" sz="2600" spc="-5">
                <a:cs typeface="Arial"/>
              </a:rPr>
              <a:t>attacks</a:t>
            </a:r>
          </a:p>
          <a:p>
            <a:pPr marL="745490" lvl="1" indent="-457200">
              <a:spcBef>
                <a:spcPts val="1065"/>
              </a:spcBef>
              <a:buFont typeface="Wingdings" panose="05000000000000000000" pitchFamily="2" charset="2"/>
              <a:buChar char="q"/>
              <a:tabLst>
                <a:tab pos="667385" algn="l"/>
                <a:tab pos="668020" algn="l"/>
              </a:tabLst>
            </a:pPr>
            <a:r>
              <a:rPr lang="en-US" sz="2600">
                <a:cs typeface="Arial"/>
              </a:rPr>
              <a:t>UDP Flooding – DoS</a:t>
            </a:r>
            <a:r>
              <a:rPr lang="en-US" sz="2600" spc="-130">
                <a:cs typeface="Arial"/>
              </a:rPr>
              <a:t> </a:t>
            </a:r>
            <a:r>
              <a:rPr lang="en-US" sz="2600" spc="-5">
                <a:cs typeface="Arial"/>
              </a:rPr>
              <a:t>attacks</a:t>
            </a:r>
            <a:endParaRPr lang="en-US" sz="2600"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>
                <a:cs typeface="Arial"/>
              </a:rPr>
              <a:t>TCP </a:t>
            </a:r>
            <a:r>
              <a:rPr lang="en-US" sz="2600" b="1" spc="-5">
                <a:cs typeface="Arial"/>
              </a:rPr>
              <a:t>Protocol </a:t>
            </a:r>
            <a:r>
              <a:rPr lang="en-US" sz="2600" b="1">
                <a:cs typeface="Arial"/>
              </a:rPr>
              <a:t>and</a:t>
            </a:r>
            <a:r>
              <a:rPr lang="en-US" sz="2600" b="1" spc="-100">
                <a:cs typeface="Arial"/>
              </a:rPr>
              <a:t> </a:t>
            </a:r>
            <a:r>
              <a:rPr lang="en-US" sz="2600" b="1" spc="-5">
                <a:cs typeface="Arial"/>
              </a:rPr>
              <a:t>attacks</a:t>
            </a:r>
            <a:endParaRPr lang="en-US" sz="2600" b="1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SYN</a:t>
            </a:r>
            <a:r>
              <a:rPr lang="en-US" sz="2600" spc="-55">
                <a:cs typeface="Arial"/>
              </a:rPr>
              <a:t> </a:t>
            </a:r>
            <a:r>
              <a:rPr lang="en-US" sz="2600" spc="-5">
                <a:cs typeface="Arial"/>
              </a:rPr>
              <a:t>Flooding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2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</a:t>
            </a:r>
            <a:r>
              <a:rPr lang="en-US" sz="2600" spc="-5">
                <a:cs typeface="Arial"/>
              </a:rPr>
              <a:t>Reset</a:t>
            </a:r>
            <a:r>
              <a:rPr lang="en-US" sz="2600" spc="-150">
                <a:cs typeface="Arial"/>
              </a:rPr>
              <a:t> </a:t>
            </a:r>
            <a:r>
              <a:rPr lang="en-US" sz="2600" spc="-5">
                <a:cs typeface="Arial"/>
              </a:rPr>
              <a:t>Attack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50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</a:t>
            </a:r>
            <a:r>
              <a:rPr lang="en-US" sz="2600" spc="-5">
                <a:cs typeface="Arial"/>
              </a:rPr>
              <a:t>Session</a:t>
            </a:r>
            <a:r>
              <a:rPr lang="en-US" sz="2600" spc="-65">
                <a:cs typeface="Arial"/>
              </a:rPr>
              <a:t> </a:t>
            </a:r>
            <a:r>
              <a:rPr lang="en-US" sz="2600" spc="-5">
                <a:cs typeface="Arial"/>
              </a:rPr>
              <a:t>Hijacking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 spc="-5">
                <a:cs typeface="Arial"/>
              </a:rPr>
              <a:t>Reverse</a:t>
            </a:r>
            <a:r>
              <a:rPr lang="en-US" sz="2600" spc="-10">
                <a:cs typeface="Arial"/>
              </a:rPr>
              <a:t> </a:t>
            </a:r>
            <a:r>
              <a:rPr lang="en-US" sz="2600" spc="-5">
                <a:cs typeface="Arial"/>
              </a:rPr>
              <a:t>Shell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2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 spc="-5">
                <a:cs typeface="Arial"/>
              </a:rPr>
              <a:t>The Mitnick</a:t>
            </a:r>
            <a:r>
              <a:rPr lang="en-US" sz="2600" spc="-110">
                <a:cs typeface="Arial"/>
              </a:rPr>
              <a:t> </a:t>
            </a:r>
            <a:r>
              <a:rPr lang="en-US" sz="2600" spc="-5">
                <a:cs typeface="Arial"/>
              </a:rPr>
              <a:t>Attack</a:t>
            </a:r>
            <a:endParaRPr lang="en-US" sz="2600"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 spc="-5">
                <a:cs typeface="Arial"/>
              </a:rPr>
              <a:t>Countermeasures</a:t>
            </a:r>
            <a:endParaRPr lang="en-US" sz="2600" b="1">
              <a:cs typeface="Arial"/>
            </a:endParaRPr>
          </a:p>
          <a:p>
            <a:pPr marL="469900" indent="-457200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endParaRPr lang="en-US" sz="2600" b="1" spc="-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2497" y="844655"/>
            <a:ext cx="6798294" cy="483042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endParaRPr sz="2200">
              <a:latin typeface="Century"/>
              <a:cs typeface="Century"/>
            </a:endParaRPr>
          </a:p>
          <a:p>
            <a:pPr marL="279400" marR="116839" indent="-266700">
              <a:lnSpc>
                <a:spcPct val="102699"/>
              </a:lnSpc>
              <a:spcBef>
                <a:spcPts val="144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Idea: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Applications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that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reply with large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packets to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small 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requests, e.g.,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games</a:t>
            </a:r>
            <a:endParaRPr sz="2200">
              <a:latin typeface="Arial"/>
              <a:cs typeface="Arial"/>
            </a:endParaRPr>
          </a:p>
          <a:p>
            <a:pPr marL="625475" lvl="1" indent="-346075">
              <a:lnSpc>
                <a:spcPct val="100000"/>
              </a:lnSpc>
              <a:spcBef>
                <a:spcPts val="969"/>
              </a:spcBef>
              <a:buChar char="•"/>
              <a:tabLst>
                <a:tab pos="624840" algn="l"/>
                <a:tab pos="62547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BattleField</a:t>
            </a:r>
            <a:r>
              <a:rPr sz="20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1942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8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Quake 1,2,3</a:t>
            </a:r>
            <a:r>
              <a:rPr sz="2000" spc="-2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(CAN-1999-1066)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0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Unreal</a:t>
            </a:r>
            <a:r>
              <a:rPr sz="20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Tournament</a:t>
            </a:r>
            <a:endParaRPr sz="2000">
              <a:latin typeface="Arial"/>
              <a:cs typeface="Arial"/>
            </a:endParaRPr>
          </a:p>
          <a:p>
            <a:pPr marL="279400" marR="366395" indent="-266700">
              <a:lnSpc>
                <a:spcPct val="101800"/>
              </a:lnSpc>
              <a:spcBef>
                <a:spcPts val="146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Hosts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can be attacked by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using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these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applications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as 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amplifiers, with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forged source IP</a:t>
            </a:r>
            <a:r>
              <a:rPr sz="2200" spc="-4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packets</a:t>
            </a:r>
            <a:endParaRPr sz="2200">
              <a:latin typeface="Arial"/>
              <a:cs typeface="Arial"/>
            </a:endParaRPr>
          </a:p>
          <a:p>
            <a:pPr marL="279400" marR="5080" indent="-266700">
              <a:lnSpc>
                <a:spcPts val="2590"/>
              </a:lnSpc>
              <a:spcBef>
                <a:spcPts val="1590"/>
              </a:spcBef>
              <a:buClr>
                <a:srgbClr val="00B0F0"/>
              </a:buClr>
              <a:buChar char="○"/>
              <a:tabLst>
                <a:tab pos="279400" algn="l"/>
              </a:tabLst>
            </a:pP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ratio between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the response and the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original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request  pack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is called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amplification</a:t>
            </a:r>
            <a:r>
              <a:rPr sz="2200" b="1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ratio.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5551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60">
                <a:solidFill>
                  <a:srgbClr val="404040"/>
                </a:solidFill>
              </a:rPr>
              <a:t>UDP </a:t>
            </a:r>
            <a:r>
              <a:rPr spc="-180">
                <a:solidFill>
                  <a:srgbClr val="404040"/>
                </a:solidFill>
              </a:rPr>
              <a:t>Amplification</a:t>
            </a:r>
            <a:r>
              <a:rPr spc="-57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</p:txBody>
      </p:sp>
      <p:sp>
        <p:nvSpPr>
          <p:cNvPr id="6" name="object 6"/>
          <p:cNvSpPr/>
          <p:nvPr/>
        </p:nvSpPr>
        <p:spPr>
          <a:xfrm>
            <a:off x="7391400" y="844655"/>
            <a:ext cx="4338955" cy="552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4860" y="5943810"/>
            <a:ext cx="8010656" cy="3013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b="1" u="sng" spc="-35" dirty="0"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b="1" u="sng" spc="-35" dirty="0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www.christian-rossow.de/articles/Amplification_DDoS.php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4823" y="6374026"/>
            <a:ext cx="32004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z="1950" b="1" i="1" spc="-130" dirty="0">
                <a:solidFill>
                  <a:srgbClr val="FFFFFF"/>
                </a:solidFill>
                <a:latin typeface="Arial"/>
                <a:cs typeface="Arial"/>
              </a:rPr>
              <a:t>20</a:t>
            </a:fld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139103"/>
            <a:ext cx="72282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80">
                <a:solidFill>
                  <a:srgbClr val="404040"/>
                </a:solidFill>
              </a:rPr>
              <a:t>Bandwidth Amplification</a:t>
            </a:r>
            <a:r>
              <a:rPr spc="-730">
                <a:solidFill>
                  <a:srgbClr val="404040"/>
                </a:solidFill>
              </a:rPr>
              <a:t> </a:t>
            </a:r>
            <a:r>
              <a:rPr spc="-229">
                <a:solidFill>
                  <a:srgbClr val="404040"/>
                </a:solidFill>
              </a:rPr>
              <a:t>Factor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0">
                <a:solidFill>
                  <a:srgbClr val="595959"/>
                </a:solidFill>
                <a:latin typeface="Century"/>
                <a:cs typeface="Century"/>
              </a:rPr>
              <a:t>Attack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2434" y="762000"/>
            <a:ext cx="5660966" cy="5612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1" y="4763705"/>
            <a:ext cx="5257800" cy="923925"/>
          </a:xfrm>
          <a:prstGeom prst="rect">
            <a:avLst/>
          </a:prstGeom>
          <a:solidFill>
            <a:srgbClr val="EDFBD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ts val="2125"/>
              </a:lnSpc>
              <a:spcBef>
                <a:spcPts val="265"/>
              </a:spcBef>
            </a:pPr>
            <a:r>
              <a:rPr sz="1800" b="1">
                <a:latin typeface="Arial"/>
                <a:cs typeface="Arial"/>
              </a:rPr>
              <a:t>UDP </a:t>
            </a:r>
            <a:r>
              <a:rPr sz="1800" b="1" spc="-5">
                <a:latin typeface="Arial"/>
                <a:cs typeface="Arial"/>
              </a:rPr>
              <a:t>Attacks </a:t>
            </a:r>
            <a:r>
              <a:rPr sz="1800" b="1">
                <a:latin typeface="Arial"/>
                <a:cs typeface="Arial"/>
              </a:rPr>
              <a:t>- </a:t>
            </a:r>
            <a:r>
              <a:rPr sz="1800" b="1" spc="-5">
                <a:latin typeface="Arial"/>
                <a:cs typeface="Arial"/>
              </a:rPr>
              <a:t>Bottom</a:t>
            </a:r>
            <a:r>
              <a:rPr sz="1800" b="1" spc="-10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line:</a:t>
            </a:r>
            <a:endParaRPr sz="1800">
              <a:latin typeface="Arial"/>
              <a:cs typeface="Arial"/>
            </a:endParaRPr>
          </a:p>
          <a:p>
            <a:pPr marL="90805">
              <a:lnSpc>
                <a:spcPts val="2125"/>
              </a:lnSpc>
            </a:pPr>
            <a:r>
              <a:rPr sz="1800" spc="-5">
                <a:latin typeface="Arial"/>
                <a:cs typeface="Arial"/>
              </a:rPr>
              <a:t>The more complicated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5">
                <a:latin typeface="Arial"/>
                <a:cs typeface="Arial"/>
              </a:rPr>
              <a:t>protocol </a:t>
            </a:r>
            <a:r>
              <a:rPr sz="1800">
                <a:latin typeface="Arial"/>
                <a:cs typeface="Arial"/>
              </a:rPr>
              <a:t>is, </a:t>
            </a:r>
            <a:r>
              <a:rPr sz="1800" spc="-5">
                <a:latin typeface="Arial"/>
                <a:cs typeface="Arial"/>
              </a:rPr>
              <a:t>the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5">
                <a:latin typeface="Arial"/>
                <a:cs typeface="Arial"/>
              </a:rPr>
              <a:t>sophisticated attack that you can</a:t>
            </a:r>
            <a:r>
              <a:rPr sz="1800" spc="-1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create.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7273" y="1341175"/>
            <a:ext cx="3886230" cy="3315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072" y="5806818"/>
            <a:ext cx="5702490" cy="57836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b="1" u="sng" spc="-35" dirty="0"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b="1" u="sng" spc="-35" dirty="0"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www.christian-rossow.de/articles/Amplification_DDoS.php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4823" y="6374026"/>
            <a:ext cx="320040" cy="3556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fld id="{81D60167-4931-47E6-BA6A-407CBD079E47}" type="slidenum">
              <a:rPr sz="1950" b="1" i="1" spc="-130" dirty="0">
                <a:solidFill>
                  <a:srgbClr val="FFFFFF"/>
                </a:solidFill>
                <a:latin typeface="Arial"/>
                <a:cs typeface="Arial"/>
              </a:rPr>
              <a:t>21</a:t>
            </a:fld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6493" y="58064"/>
            <a:ext cx="822130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spc="-805">
                <a:solidFill>
                  <a:srgbClr val="404040"/>
                </a:solidFill>
                <a:latin typeface="Arial"/>
                <a:cs typeface="Arial"/>
              </a:rPr>
              <a:t>TCP</a:t>
            </a:r>
            <a:r>
              <a:rPr sz="4000" b="1" spc="-70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355">
                <a:solidFill>
                  <a:srgbClr val="404040"/>
                </a:solidFill>
                <a:latin typeface="Arial"/>
                <a:cs typeface="Arial"/>
              </a:rPr>
              <a:t>Protocol</a:t>
            </a:r>
            <a:r>
              <a:rPr lang="en-US" sz="4000" b="1" spc="-3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4000" b="1" spc="-245">
                <a:solidFill>
                  <a:srgbClr val="C00000"/>
                </a:solidFill>
                <a:cs typeface="Arial"/>
              </a:rPr>
              <a:t>and</a:t>
            </a:r>
            <a:r>
              <a:rPr lang="en-US" sz="4000" b="1" spc="-545">
                <a:solidFill>
                  <a:srgbClr val="C00000"/>
                </a:solidFill>
                <a:cs typeface="Arial"/>
              </a:rPr>
              <a:t> </a:t>
            </a:r>
            <a:r>
              <a:rPr lang="en-US" sz="4000" b="1" spc="-245">
                <a:solidFill>
                  <a:srgbClr val="C00000"/>
                </a:solidFill>
                <a:cs typeface="Arial"/>
              </a:rPr>
              <a:t>Attacks</a:t>
            </a:r>
            <a:endParaRPr lang="en-US" sz="400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5917" y="2237667"/>
            <a:ext cx="5647526" cy="2739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440" y="860044"/>
            <a:ext cx="10704195" cy="489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469900" indent="-457200">
              <a:lnSpc>
                <a:spcPct val="100000"/>
              </a:lnSpc>
              <a:spcBef>
                <a:spcPts val="1520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sz="2000" b="1" spc="-15">
                <a:latin typeface="Arial"/>
                <a:cs typeface="Arial"/>
              </a:rPr>
              <a:t>Transmission </a:t>
            </a:r>
            <a:r>
              <a:rPr sz="2000" b="1" spc="-5">
                <a:latin typeface="Arial"/>
                <a:cs typeface="Arial"/>
              </a:rPr>
              <a:t>Control Protocol </a:t>
            </a:r>
            <a:r>
              <a:rPr sz="2000">
                <a:latin typeface="Arial"/>
                <a:cs typeface="Arial"/>
              </a:rPr>
              <a:t>(TCP) is a </a:t>
            </a:r>
            <a:r>
              <a:rPr sz="2000" spc="-5">
                <a:latin typeface="Arial"/>
                <a:cs typeface="Arial"/>
              </a:rPr>
              <a:t>core protocol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Internet protocol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suite.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Sits </a:t>
            </a:r>
            <a:r>
              <a:rPr sz="2000">
                <a:latin typeface="Arial"/>
                <a:cs typeface="Arial"/>
              </a:rPr>
              <a:t>on </a:t>
            </a:r>
            <a:r>
              <a:rPr sz="2000" spc="-5">
                <a:latin typeface="Arial"/>
                <a:cs typeface="Arial"/>
              </a:rPr>
              <a:t>the top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IP </a:t>
            </a:r>
            <a:r>
              <a:rPr sz="2000">
                <a:latin typeface="Arial"/>
                <a:cs typeface="Arial"/>
              </a:rPr>
              <a:t>layer; </a:t>
            </a:r>
            <a:r>
              <a:rPr sz="2000" spc="-5">
                <a:latin typeface="Arial"/>
                <a:cs typeface="Arial"/>
              </a:rPr>
              <a:t>transport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layer.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Provide </a:t>
            </a:r>
            <a:r>
              <a:rPr sz="2000" spc="-5">
                <a:latin typeface="Arial"/>
                <a:cs typeface="Arial"/>
              </a:rPr>
              <a:t>host-to-host communication </a:t>
            </a:r>
            <a:r>
              <a:rPr sz="2000">
                <a:latin typeface="Arial"/>
                <a:cs typeface="Arial"/>
              </a:rPr>
              <a:t>services </a:t>
            </a:r>
            <a:r>
              <a:rPr sz="2000" spc="-5">
                <a:latin typeface="Arial"/>
                <a:cs typeface="Arial"/>
              </a:rPr>
              <a:t>for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applications.</a:t>
            </a: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The Need </a:t>
            </a:r>
            <a:r>
              <a:rPr sz="2000" spc="-5">
                <a:latin typeface="Arial"/>
                <a:cs typeface="Arial"/>
              </a:rPr>
              <a:t>for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TCP</a:t>
            </a:r>
          </a:p>
          <a:p>
            <a:pPr marL="746125" lvl="1" indent="-457200">
              <a:lnSpc>
                <a:spcPct val="100000"/>
              </a:lnSpc>
              <a:spcBef>
                <a:spcPts val="605"/>
              </a:spcBef>
              <a:buChar char="•"/>
              <a:tabLst>
                <a:tab pos="745490" algn="l"/>
                <a:tab pos="746125" algn="l"/>
              </a:tabLst>
            </a:pPr>
            <a:r>
              <a:rPr sz="1800" spc="-5">
                <a:latin typeface="Arial"/>
                <a:cs typeface="Arial"/>
              </a:rPr>
              <a:t>Providing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10">
                <a:latin typeface="Arial"/>
                <a:cs typeface="Arial"/>
              </a:rPr>
              <a:t>Virtual </a:t>
            </a:r>
            <a:r>
              <a:rPr sz="1800" spc="-5"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  <a:p>
            <a:pPr marL="746125" lvl="1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745490" algn="l"/>
                <a:tab pos="746125" algn="l"/>
              </a:tabLst>
            </a:pPr>
            <a:r>
              <a:rPr sz="1800" spc="-5">
                <a:latin typeface="Arial"/>
                <a:cs typeface="Arial"/>
              </a:rPr>
              <a:t>Maintaining</a:t>
            </a:r>
            <a:r>
              <a:rPr sz="1800" spc="-1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Order</a:t>
            </a:r>
            <a:endParaRPr sz="1800">
              <a:latin typeface="Arial"/>
              <a:cs typeface="Arial"/>
            </a:endParaRPr>
          </a:p>
          <a:p>
            <a:pPr marL="746125" lvl="1" indent="-457200">
              <a:lnSpc>
                <a:spcPct val="100000"/>
              </a:lnSpc>
              <a:spcBef>
                <a:spcPts val="550"/>
              </a:spcBef>
              <a:buChar char="•"/>
              <a:tabLst>
                <a:tab pos="745490" algn="l"/>
                <a:tab pos="746125" algn="l"/>
              </a:tabLst>
            </a:pPr>
            <a:r>
              <a:rPr sz="1800" spc="-5">
                <a:latin typeface="Arial"/>
                <a:cs typeface="Arial"/>
              </a:rPr>
              <a:t>Reliability</a:t>
            </a:r>
            <a:endParaRPr sz="1800">
              <a:latin typeface="Arial"/>
              <a:cs typeface="Arial"/>
            </a:endParaRPr>
          </a:p>
          <a:p>
            <a:pPr marL="746125" lvl="1" indent="-457200">
              <a:lnSpc>
                <a:spcPct val="100000"/>
              </a:lnSpc>
              <a:spcBef>
                <a:spcPts val="430"/>
              </a:spcBef>
              <a:buChar char="•"/>
              <a:tabLst>
                <a:tab pos="745490" algn="l"/>
                <a:tab pos="746125" algn="l"/>
              </a:tabLst>
            </a:pPr>
            <a:r>
              <a:rPr sz="1800" spc="-5">
                <a:latin typeface="Arial"/>
                <a:cs typeface="Arial"/>
              </a:rPr>
              <a:t>Flow Control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50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Recall: </a:t>
            </a:r>
            <a:r>
              <a:rPr sz="2000" spc="-35">
                <a:latin typeface="Arial"/>
                <a:cs typeface="Arial"/>
              </a:rPr>
              <a:t>Two </a:t>
            </a:r>
            <a:r>
              <a:rPr sz="2000" spc="-5">
                <a:latin typeface="Arial"/>
                <a:cs typeface="Arial"/>
              </a:rPr>
              <a:t>transport </a:t>
            </a:r>
            <a:r>
              <a:rPr sz="2000">
                <a:latin typeface="Arial"/>
                <a:cs typeface="Arial"/>
              </a:rPr>
              <a:t>Layer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protocols</a:t>
            </a:r>
            <a:endParaRPr sz="2000">
              <a:latin typeface="Arial"/>
              <a:cs typeface="Arial"/>
            </a:endParaRPr>
          </a:p>
          <a:p>
            <a:pPr marL="746125" lvl="1" indent="-4572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745490" algn="l"/>
                <a:tab pos="746125" algn="l"/>
              </a:tabLst>
            </a:pPr>
            <a:r>
              <a:rPr sz="1800" b="1">
                <a:latin typeface="Arial"/>
                <a:cs typeface="Arial"/>
              </a:rPr>
              <a:t>TCP: </a:t>
            </a:r>
            <a:r>
              <a:rPr sz="1800" spc="-5">
                <a:latin typeface="Arial"/>
                <a:cs typeface="Arial"/>
              </a:rPr>
              <a:t>provides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5">
                <a:latin typeface="Arial"/>
                <a:cs typeface="Arial"/>
              </a:rPr>
              <a:t>reliable and ordered communication channel between</a:t>
            </a:r>
            <a:r>
              <a:rPr sz="18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applications.</a:t>
            </a:r>
            <a:endParaRPr sz="1800">
              <a:latin typeface="Arial"/>
              <a:cs typeface="Arial"/>
            </a:endParaRPr>
          </a:p>
          <a:p>
            <a:pPr marL="746125" marR="5080" lvl="1" indent="-457200">
              <a:lnSpc>
                <a:spcPts val="2090"/>
              </a:lnSpc>
              <a:spcBef>
                <a:spcPts val="680"/>
              </a:spcBef>
              <a:buFont typeface="Arial"/>
              <a:buChar char="•"/>
              <a:tabLst>
                <a:tab pos="745490" algn="l"/>
                <a:tab pos="746125" algn="l"/>
              </a:tabLst>
            </a:pPr>
            <a:r>
              <a:rPr sz="1800" b="1" spc="-5">
                <a:latin typeface="Arial"/>
                <a:cs typeface="Arial"/>
              </a:rPr>
              <a:t>UDP: </a:t>
            </a:r>
            <a:r>
              <a:rPr sz="1800" spc="-5">
                <a:latin typeface="Arial"/>
                <a:cs typeface="Arial"/>
              </a:rPr>
              <a:t>lightweight protocol with lower overhead and can be used for applications that do not require  reliability or communication </a:t>
            </a:r>
            <a:r>
              <a:rPr sz="1800" spc="-20">
                <a:latin typeface="Arial"/>
                <a:cs typeface="Arial"/>
              </a:rPr>
              <a:t>order.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2562" y="259262"/>
            <a:ext cx="424041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500">
                <a:solidFill>
                  <a:srgbClr val="404040"/>
                </a:solidFill>
              </a:rPr>
              <a:t> </a:t>
            </a:r>
            <a:r>
              <a:rPr spc="-225">
                <a:solidFill>
                  <a:srgbClr val="404040"/>
                </a:solidFill>
              </a:rPr>
              <a:t>Protocol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944" y="6023355"/>
            <a:ext cx="7493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75">
                <a:solidFill>
                  <a:srgbClr val="595959"/>
                </a:solidFill>
                <a:latin typeface="Arial"/>
                <a:cs typeface="Arial"/>
              </a:rPr>
              <a:t>SEED</a:t>
            </a:r>
            <a:r>
              <a:rPr sz="1000" b="1" spc="-11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b="1" spc="-55">
                <a:solidFill>
                  <a:srgbClr val="595959"/>
                </a:solidFill>
                <a:latin typeface="Arial"/>
                <a:cs typeface="Arial"/>
              </a:rPr>
              <a:t>lectures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394" y="880379"/>
            <a:ext cx="1784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20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4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394" y="304434"/>
            <a:ext cx="2794000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spc="-465">
                <a:solidFill>
                  <a:srgbClr val="000000"/>
                </a:solidFill>
              </a:rPr>
              <a:t>TCP </a:t>
            </a:r>
            <a:r>
              <a:rPr sz="2850" spc="-220">
                <a:solidFill>
                  <a:srgbClr val="000000"/>
                </a:solidFill>
              </a:rPr>
              <a:t>Client</a:t>
            </a:r>
            <a:r>
              <a:rPr sz="2850" spc="-459">
                <a:solidFill>
                  <a:srgbClr val="000000"/>
                </a:solidFill>
              </a:rPr>
              <a:t> </a:t>
            </a:r>
            <a:r>
              <a:rPr sz="2850" spc="-229">
                <a:solidFill>
                  <a:srgbClr val="000000"/>
                </a:solidFill>
              </a:rPr>
              <a:t>Program</a:t>
            </a:r>
            <a:endParaRPr sz="2850"/>
          </a:p>
        </p:txBody>
      </p:sp>
      <p:sp>
        <p:nvSpPr>
          <p:cNvPr id="4" name="object 4"/>
          <p:cNvSpPr/>
          <p:nvPr/>
        </p:nvSpPr>
        <p:spPr>
          <a:xfrm>
            <a:off x="5615321" y="1301187"/>
            <a:ext cx="5538311" cy="4870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3544" y="1301187"/>
            <a:ext cx="3558540" cy="124206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485775">
              <a:lnSpc>
                <a:spcPct val="97900"/>
              </a:lnSpc>
              <a:spcBef>
                <a:spcPts val="310"/>
              </a:spcBef>
            </a:pPr>
            <a:r>
              <a:rPr sz="1900" spc="-20">
                <a:latin typeface="Arial"/>
                <a:cs typeface="Arial"/>
              </a:rPr>
              <a:t>Create </a:t>
            </a:r>
            <a:r>
              <a:rPr sz="1900">
                <a:latin typeface="Arial"/>
                <a:cs typeface="Arial"/>
              </a:rPr>
              <a:t>a </a:t>
            </a:r>
            <a:r>
              <a:rPr sz="1900" spc="-15">
                <a:latin typeface="Arial"/>
                <a:cs typeface="Arial"/>
              </a:rPr>
              <a:t>socket</a:t>
            </a:r>
            <a:r>
              <a:rPr sz="1900" i="1" spc="-15">
                <a:latin typeface="Arial"/>
                <a:cs typeface="Arial"/>
              </a:rPr>
              <a:t>; </a:t>
            </a:r>
            <a:r>
              <a:rPr sz="1900" spc="-15">
                <a:latin typeface="Arial"/>
                <a:cs typeface="Arial"/>
              </a:rPr>
              <a:t>specify the  type </a:t>
            </a:r>
            <a:r>
              <a:rPr sz="1900" spc="-10">
                <a:latin typeface="Arial"/>
                <a:cs typeface="Arial"/>
              </a:rPr>
              <a:t>of </a:t>
            </a:r>
            <a:r>
              <a:rPr sz="1900" spc="-20">
                <a:latin typeface="Arial"/>
                <a:cs typeface="Arial"/>
              </a:rPr>
              <a:t>communication.</a:t>
            </a:r>
            <a:r>
              <a:rPr sz="1900" spc="-15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TCP  </a:t>
            </a:r>
            <a:r>
              <a:rPr sz="1900" spc="-15">
                <a:latin typeface="Arial"/>
                <a:cs typeface="Arial"/>
              </a:rPr>
              <a:t>uses </a:t>
            </a:r>
            <a:r>
              <a:rPr sz="1900" spc="-25">
                <a:latin typeface="Arial"/>
                <a:cs typeface="Arial"/>
              </a:rPr>
              <a:t>SOCK_STREAM </a:t>
            </a:r>
            <a:r>
              <a:rPr sz="1900" spc="-20">
                <a:latin typeface="Arial"/>
                <a:cs typeface="Arial"/>
              </a:rPr>
              <a:t>and  UDP </a:t>
            </a:r>
            <a:r>
              <a:rPr sz="1900" spc="-15">
                <a:latin typeface="Arial"/>
                <a:cs typeface="Arial"/>
              </a:rPr>
              <a:t>uses</a:t>
            </a:r>
            <a:r>
              <a:rPr sz="1900" spc="-80">
                <a:latin typeface="Arial"/>
                <a:cs typeface="Arial"/>
              </a:rPr>
              <a:t> </a:t>
            </a:r>
            <a:r>
              <a:rPr sz="1900" spc="-25">
                <a:latin typeface="Arial"/>
                <a:cs typeface="Arial"/>
              </a:rPr>
              <a:t>SOCK_DGRAM.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99266" y="1579562"/>
            <a:ext cx="652145" cy="243204"/>
          </a:xfrm>
          <a:custGeom>
            <a:avLst/>
            <a:gdLst/>
            <a:ahLst/>
            <a:cxnLst/>
            <a:rect l="l" t="t" r="r" b="b"/>
            <a:pathLst>
              <a:path w="652145" h="243205">
                <a:moveTo>
                  <a:pt x="530706" y="0"/>
                </a:moveTo>
                <a:lnTo>
                  <a:pt x="530706" y="60693"/>
                </a:lnTo>
                <a:lnTo>
                  <a:pt x="0" y="60693"/>
                </a:lnTo>
                <a:lnTo>
                  <a:pt x="0" y="182078"/>
                </a:lnTo>
                <a:lnTo>
                  <a:pt x="530706" y="182078"/>
                </a:lnTo>
                <a:lnTo>
                  <a:pt x="530706" y="242770"/>
                </a:lnTo>
                <a:lnTo>
                  <a:pt x="652091" y="121385"/>
                </a:lnTo>
                <a:lnTo>
                  <a:pt x="53070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9266" y="1579562"/>
            <a:ext cx="652145" cy="243204"/>
          </a:xfrm>
          <a:custGeom>
            <a:avLst/>
            <a:gdLst/>
            <a:ahLst/>
            <a:cxnLst/>
            <a:rect l="l" t="t" r="r" b="b"/>
            <a:pathLst>
              <a:path w="652145" h="243205">
                <a:moveTo>
                  <a:pt x="0" y="60692"/>
                </a:moveTo>
                <a:lnTo>
                  <a:pt x="530706" y="60692"/>
                </a:lnTo>
                <a:lnTo>
                  <a:pt x="530706" y="0"/>
                </a:lnTo>
                <a:lnTo>
                  <a:pt x="652091" y="121385"/>
                </a:lnTo>
                <a:lnTo>
                  <a:pt x="530706" y="242770"/>
                </a:lnTo>
                <a:lnTo>
                  <a:pt x="530706" y="182077"/>
                </a:lnTo>
                <a:lnTo>
                  <a:pt x="0" y="182077"/>
                </a:lnTo>
                <a:lnTo>
                  <a:pt x="0" y="60692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37201" y="3952240"/>
            <a:ext cx="28676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>
                <a:latin typeface="Arial"/>
                <a:cs typeface="Arial"/>
              </a:rPr>
              <a:t>Initiate </a:t>
            </a:r>
            <a:r>
              <a:rPr sz="1900" spc="-15">
                <a:latin typeface="Arial"/>
                <a:cs typeface="Arial"/>
              </a:rPr>
              <a:t>the </a:t>
            </a:r>
            <a:r>
              <a:rPr sz="1900" spc="-20">
                <a:latin typeface="Arial"/>
                <a:cs typeface="Arial"/>
              </a:rPr>
              <a:t>TCP</a:t>
            </a:r>
            <a:r>
              <a:rPr sz="1900" spc="-8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connection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0764" y="5667832"/>
            <a:ext cx="677545" cy="208915"/>
          </a:xfrm>
          <a:custGeom>
            <a:avLst/>
            <a:gdLst/>
            <a:ahLst/>
            <a:cxnLst/>
            <a:rect l="l" t="t" r="r" b="b"/>
            <a:pathLst>
              <a:path w="677545" h="208914">
                <a:moveTo>
                  <a:pt x="572649" y="0"/>
                </a:moveTo>
                <a:lnTo>
                  <a:pt x="572649" y="52139"/>
                </a:lnTo>
                <a:lnTo>
                  <a:pt x="0" y="52139"/>
                </a:lnTo>
                <a:lnTo>
                  <a:pt x="0" y="156416"/>
                </a:lnTo>
                <a:lnTo>
                  <a:pt x="572649" y="156416"/>
                </a:lnTo>
                <a:lnTo>
                  <a:pt x="572649" y="208556"/>
                </a:lnTo>
                <a:lnTo>
                  <a:pt x="676927" y="104278"/>
                </a:lnTo>
                <a:lnTo>
                  <a:pt x="5726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60764" y="5667832"/>
            <a:ext cx="677545" cy="208915"/>
          </a:xfrm>
          <a:custGeom>
            <a:avLst/>
            <a:gdLst/>
            <a:ahLst/>
            <a:cxnLst/>
            <a:rect l="l" t="t" r="r" b="b"/>
            <a:pathLst>
              <a:path w="677545" h="208914">
                <a:moveTo>
                  <a:pt x="0" y="52139"/>
                </a:moveTo>
                <a:lnTo>
                  <a:pt x="572650" y="52139"/>
                </a:lnTo>
                <a:lnTo>
                  <a:pt x="572650" y="0"/>
                </a:lnTo>
                <a:lnTo>
                  <a:pt x="676928" y="104278"/>
                </a:lnTo>
                <a:lnTo>
                  <a:pt x="572650" y="208556"/>
                </a:lnTo>
                <a:lnTo>
                  <a:pt x="572650" y="156416"/>
                </a:lnTo>
                <a:lnTo>
                  <a:pt x="0" y="156416"/>
                </a:lnTo>
                <a:lnTo>
                  <a:pt x="0" y="52139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7737" y="5582920"/>
            <a:ext cx="11074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5">
                <a:latin typeface="Arial"/>
                <a:cs typeface="Arial"/>
              </a:rPr>
              <a:t>Send</a:t>
            </a:r>
            <a:r>
              <a:rPr sz="1900" spc="-120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1357" y="5488467"/>
            <a:ext cx="185420" cy="558165"/>
          </a:xfrm>
          <a:custGeom>
            <a:avLst/>
            <a:gdLst/>
            <a:ahLst/>
            <a:cxnLst/>
            <a:rect l="l" t="t" r="r" b="b"/>
            <a:pathLst>
              <a:path w="185420" h="558164">
                <a:moveTo>
                  <a:pt x="185013" y="557576"/>
                </a:moveTo>
                <a:lnTo>
                  <a:pt x="149005" y="552481"/>
                </a:lnTo>
                <a:lnTo>
                  <a:pt x="119600" y="538589"/>
                </a:lnTo>
                <a:lnTo>
                  <a:pt x="99775" y="517984"/>
                </a:lnTo>
                <a:lnTo>
                  <a:pt x="92506" y="492752"/>
                </a:lnTo>
                <a:lnTo>
                  <a:pt x="92506" y="343611"/>
                </a:lnTo>
                <a:lnTo>
                  <a:pt x="85237" y="318379"/>
                </a:lnTo>
                <a:lnTo>
                  <a:pt x="65412" y="297774"/>
                </a:lnTo>
                <a:lnTo>
                  <a:pt x="36007" y="283882"/>
                </a:lnTo>
                <a:lnTo>
                  <a:pt x="0" y="278788"/>
                </a:lnTo>
                <a:lnTo>
                  <a:pt x="36007" y="273693"/>
                </a:lnTo>
                <a:lnTo>
                  <a:pt x="65412" y="259801"/>
                </a:lnTo>
                <a:lnTo>
                  <a:pt x="85237" y="239196"/>
                </a:lnTo>
                <a:lnTo>
                  <a:pt x="92506" y="213964"/>
                </a:lnTo>
                <a:lnTo>
                  <a:pt x="92506" y="64823"/>
                </a:lnTo>
                <a:lnTo>
                  <a:pt x="99776" y="39591"/>
                </a:lnTo>
                <a:lnTo>
                  <a:pt x="119601" y="18986"/>
                </a:lnTo>
                <a:lnTo>
                  <a:pt x="149005" y="5094"/>
                </a:lnTo>
                <a:lnTo>
                  <a:pt x="185013" y="0"/>
                </a:lnTo>
              </a:path>
            </a:pathLst>
          </a:custGeom>
          <a:ln w="190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2521" y="4004532"/>
            <a:ext cx="652145" cy="243204"/>
          </a:xfrm>
          <a:custGeom>
            <a:avLst/>
            <a:gdLst/>
            <a:ahLst/>
            <a:cxnLst/>
            <a:rect l="l" t="t" r="r" b="b"/>
            <a:pathLst>
              <a:path w="652145" h="243204">
                <a:moveTo>
                  <a:pt x="530706" y="0"/>
                </a:moveTo>
                <a:lnTo>
                  <a:pt x="530706" y="60692"/>
                </a:lnTo>
                <a:lnTo>
                  <a:pt x="0" y="60692"/>
                </a:lnTo>
                <a:lnTo>
                  <a:pt x="0" y="182077"/>
                </a:lnTo>
                <a:lnTo>
                  <a:pt x="530706" y="182077"/>
                </a:lnTo>
                <a:lnTo>
                  <a:pt x="530706" y="242769"/>
                </a:lnTo>
                <a:lnTo>
                  <a:pt x="652091" y="121385"/>
                </a:lnTo>
                <a:lnTo>
                  <a:pt x="53070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2521" y="4004532"/>
            <a:ext cx="652145" cy="243204"/>
          </a:xfrm>
          <a:custGeom>
            <a:avLst/>
            <a:gdLst/>
            <a:ahLst/>
            <a:cxnLst/>
            <a:rect l="l" t="t" r="r" b="b"/>
            <a:pathLst>
              <a:path w="652145" h="243204">
                <a:moveTo>
                  <a:pt x="0" y="60692"/>
                </a:moveTo>
                <a:lnTo>
                  <a:pt x="530706" y="60692"/>
                </a:lnTo>
                <a:lnTo>
                  <a:pt x="530706" y="0"/>
                </a:lnTo>
                <a:lnTo>
                  <a:pt x="652091" y="121385"/>
                </a:lnTo>
                <a:lnTo>
                  <a:pt x="530706" y="242770"/>
                </a:lnTo>
                <a:lnTo>
                  <a:pt x="530706" y="182077"/>
                </a:lnTo>
                <a:lnTo>
                  <a:pt x="0" y="182077"/>
                </a:lnTo>
                <a:lnTo>
                  <a:pt x="0" y="60692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02006"/>
            <a:ext cx="3990340" cy="8750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420"/>
              </a:spcBef>
            </a:pPr>
            <a:r>
              <a:rPr sz="2850" spc="-465">
                <a:solidFill>
                  <a:srgbClr val="404040"/>
                </a:solidFill>
              </a:rPr>
              <a:t>TCP </a:t>
            </a:r>
            <a:r>
              <a:rPr sz="2850" spc="-200">
                <a:solidFill>
                  <a:srgbClr val="404040"/>
                </a:solidFill>
              </a:rPr>
              <a:t>Server </a:t>
            </a:r>
            <a:r>
              <a:rPr sz="2850" spc="-229">
                <a:solidFill>
                  <a:srgbClr val="404040"/>
                </a:solidFill>
              </a:rPr>
              <a:t>Program</a:t>
            </a:r>
            <a:r>
              <a:rPr sz="2850" spc="-665">
                <a:solidFill>
                  <a:srgbClr val="404040"/>
                </a:solidFill>
              </a:rPr>
              <a:t> </a:t>
            </a:r>
            <a:r>
              <a:rPr sz="2900" spc="-150">
                <a:solidFill>
                  <a:srgbClr val="404040"/>
                </a:solidFill>
              </a:rPr>
              <a:t>(cont.)</a:t>
            </a:r>
            <a:endParaRPr sz="2900"/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3555" y="3826764"/>
            <a:ext cx="106451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 </a:t>
            </a:r>
            <a:r>
              <a:rPr sz="2000" b="1">
                <a:latin typeface="Arial"/>
                <a:cs typeface="Arial"/>
              </a:rPr>
              <a:t>1 </a:t>
            </a:r>
            <a:r>
              <a:rPr sz="2000">
                <a:latin typeface="Arial"/>
                <a:cs typeface="Arial"/>
              </a:rPr>
              <a:t>: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Create </a:t>
            </a: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socket.</a:t>
            </a:r>
            <a:r>
              <a:rPr sz="2000" i="1" spc="-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Same </a:t>
            </a:r>
            <a:r>
              <a:rPr sz="2000">
                <a:latin typeface="Arial"/>
                <a:cs typeface="Arial"/>
              </a:rPr>
              <a:t>as Client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Program.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>
                <a:latin typeface="Arial"/>
                <a:cs typeface="Arial"/>
              </a:rPr>
              <a:t>Step </a:t>
            </a:r>
            <a:r>
              <a:rPr sz="2000" b="1">
                <a:latin typeface="Arial"/>
                <a:cs typeface="Arial"/>
              </a:rPr>
              <a:t>2 </a:t>
            </a:r>
            <a:r>
              <a:rPr sz="2000">
                <a:latin typeface="Arial"/>
                <a:cs typeface="Arial"/>
              </a:rPr>
              <a:t>: </a:t>
            </a: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Bind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 </a:t>
            </a: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port number.</a:t>
            </a:r>
            <a:r>
              <a:rPr sz="2000" i="1" spc="-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An application </a:t>
            </a:r>
            <a:r>
              <a:rPr sz="2000" spc="-5">
                <a:latin typeface="Arial"/>
                <a:cs typeface="Arial"/>
              </a:rPr>
              <a:t>that communicates </a:t>
            </a:r>
            <a:r>
              <a:rPr sz="2000">
                <a:latin typeface="Arial"/>
                <a:cs typeface="Arial"/>
              </a:rPr>
              <a:t>with </a:t>
            </a:r>
            <a:r>
              <a:rPr sz="2000" spc="-5">
                <a:latin typeface="Arial"/>
                <a:cs typeface="Arial"/>
              </a:rPr>
              <a:t>others </a:t>
            </a:r>
            <a:r>
              <a:rPr sz="2000">
                <a:latin typeface="Arial"/>
                <a:cs typeface="Arial"/>
              </a:rPr>
              <a:t>over </a:t>
            </a:r>
            <a:r>
              <a:rPr sz="2000" spc="-5">
                <a:latin typeface="Arial"/>
                <a:cs typeface="Arial"/>
              </a:rPr>
              <a:t>the network  </a:t>
            </a:r>
            <a:r>
              <a:rPr sz="2000">
                <a:latin typeface="Arial"/>
                <a:cs typeface="Arial"/>
              </a:rPr>
              <a:t>needs </a:t>
            </a:r>
            <a:r>
              <a:rPr sz="2000" spc="-5">
                <a:latin typeface="Arial"/>
                <a:cs typeface="Arial"/>
              </a:rPr>
              <a:t>to register </a:t>
            </a:r>
            <a:r>
              <a:rPr sz="2000">
                <a:latin typeface="Arial"/>
                <a:cs typeface="Arial"/>
              </a:rPr>
              <a:t>a </a:t>
            </a:r>
            <a:r>
              <a:rPr sz="2000" spc="-5">
                <a:latin typeface="Arial"/>
                <a:cs typeface="Arial"/>
              </a:rPr>
              <a:t>port number </a:t>
            </a:r>
            <a:r>
              <a:rPr sz="2000">
                <a:latin typeface="Arial"/>
                <a:cs typeface="Arial"/>
              </a:rPr>
              <a:t>on </a:t>
            </a:r>
            <a:r>
              <a:rPr sz="2000" spc="-5">
                <a:latin typeface="Arial"/>
                <a:cs typeface="Arial"/>
              </a:rPr>
              <a:t>its </a:t>
            </a:r>
            <a:r>
              <a:rPr sz="2000">
                <a:latin typeface="Arial"/>
                <a:cs typeface="Arial"/>
              </a:rPr>
              <a:t>host </a:t>
            </a:r>
            <a:r>
              <a:rPr sz="2000" spc="-5">
                <a:latin typeface="Arial"/>
                <a:cs typeface="Arial"/>
              </a:rPr>
              <a:t>computer. When the </a:t>
            </a:r>
            <a:r>
              <a:rPr sz="2000">
                <a:latin typeface="Arial"/>
                <a:cs typeface="Arial"/>
              </a:rPr>
              <a:t>packet </a:t>
            </a:r>
            <a:r>
              <a:rPr sz="2000" spc="-5">
                <a:latin typeface="Arial"/>
                <a:cs typeface="Arial"/>
              </a:rPr>
              <a:t>arrives, the operating  system </a:t>
            </a:r>
            <a:r>
              <a:rPr sz="2000">
                <a:latin typeface="Arial"/>
                <a:cs typeface="Arial"/>
              </a:rPr>
              <a:t>knows which application is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receiver based on </a:t>
            </a:r>
            <a:r>
              <a:rPr sz="2000" spc="-5">
                <a:latin typeface="Arial"/>
                <a:cs typeface="Arial"/>
              </a:rPr>
              <a:t>the port number. </a:t>
            </a:r>
            <a:r>
              <a:rPr sz="2000">
                <a:latin typeface="Arial"/>
                <a:cs typeface="Arial"/>
              </a:rPr>
              <a:t>The </a:t>
            </a:r>
            <a:r>
              <a:rPr sz="2000" spc="-5">
                <a:latin typeface="Arial"/>
                <a:cs typeface="Arial"/>
              </a:rPr>
              <a:t>server </a:t>
            </a:r>
            <a:r>
              <a:rPr sz="2000">
                <a:latin typeface="Arial"/>
                <a:cs typeface="Arial"/>
              </a:rPr>
              <a:t>needs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to  tell the OS </a:t>
            </a:r>
            <a:r>
              <a:rPr sz="2000">
                <a:latin typeface="Arial"/>
                <a:cs typeface="Arial"/>
              </a:rPr>
              <a:t>which </a:t>
            </a:r>
            <a:r>
              <a:rPr sz="2000" spc="-5">
                <a:latin typeface="Arial"/>
                <a:cs typeface="Arial"/>
              </a:rPr>
              <a:t>port </a:t>
            </a:r>
            <a:r>
              <a:rPr sz="2000">
                <a:latin typeface="Arial"/>
                <a:cs typeface="Arial"/>
              </a:rPr>
              <a:t>it is using. This is done via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 b="1" spc="-5">
                <a:latin typeface="Arial"/>
                <a:cs typeface="Arial"/>
              </a:rPr>
              <a:t>bind() </a:t>
            </a:r>
            <a:r>
              <a:rPr sz="2000" spc="-5">
                <a:latin typeface="Arial"/>
                <a:cs typeface="Arial"/>
              </a:rPr>
              <a:t>system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call</a:t>
            </a:r>
          </a:p>
        </p:txBody>
      </p:sp>
      <p:sp>
        <p:nvSpPr>
          <p:cNvPr id="4" name="object 4"/>
          <p:cNvSpPr/>
          <p:nvPr/>
        </p:nvSpPr>
        <p:spPr>
          <a:xfrm>
            <a:off x="2713918" y="1420254"/>
            <a:ext cx="6315456" cy="2124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2734450"/>
            <a:ext cx="10897235" cy="362727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200" b="1" spc="-5">
                <a:latin typeface="Arial"/>
                <a:cs typeface="Arial"/>
              </a:rPr>
              <a:t>Step </a:t>
            </a:r>
            <a:r>
              <a:rPr sz="2200" b="1">
                <a:latin typeface="Arial"/>
                <a:cs typeface="Arial"/>
              </a:rPr>
              <a:t>3 </a:t>
            </a:r>
            <a:r>
              <a:rPr sz="2200">
                <a:latin typeface="Arial"/>
                <a:cs typeface="Arial"/>
              </a:rPr>
              <a:t>: </a:t>
            </a:r>
            <a:r>
              <a:rPr sz="22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Listen for</a:t>
            </a:r>
            <a:r>
              <a:rPr sz="2200" i="1" u="sng" spc="-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connections.</a:t>
            </a:r>
            <a:endParaRPr sz="22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109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latin typeface="Arial"/>
                <a:cs typeface="Arial"/>
              </a:rPr>
              <a:t>After the socket </a:t>
            </a:r>
            <a:r>
              <a:rPr sz="2200">
                <a:latin typeface="Arial"/>
                <a:cs typeface="Arial"/>
              </a:rPr>
              <a:t>is </a:t>
            </a:r>
            <a:r>
              <a:rPr sz="2200" spc="-5">
                <a:latin typeface="Arial"/>
                <a:cs typeface="Arial"/>
              </a:rPr>
              <a:t>set up, </a:t>
            </a:r>
            <a:r>
              <a:rPr sz="2200">
                <a:latin typeface="Arial"/>
                <a:cs typeface="Arial"/>
              </a:rPr>
              <a:t>TCP </a:t>
            </a:r>
            <a:r>
              <a:rPr sz="2200" spc="-5">
                <a:latin typeface="Arial"/>
                <a:cs typeface="Arial"/>
              </a:rPr>
              <a:t>programs call </a:t>
            </a:r>
            <a:r>
              <a:rPr sz="2200" b="1" spc="-5">
                <a:latin typeface="Arial"/>
                <a:cs typeface="Arial"/>
              </a:rPr>
              <a:t>listen() </a:t>
            </a:r>
            <a:r>
              <a:rPr sz="2200" spc="-5">
                <a:latin typeface="Arial"/>
                <a:cs typeface="Arial"/>
              </a:rPr>
              <a:t>to wait for</a:t>
            </a:r>
            <a:r>
              <a:rPr sz="2200" spc="-5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connections.</a:t>
            </a:r>
            <a:endParaRPr sz="22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96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latin typeface="Arial"/>
                <a:cs typeface="Arial"/>
              </a:rPr>
              <a:t>It tells the system that </a:t>
            </a:r>
            <a:r>
              <a:rPr sz="2200">
                <a:latin typeface="Arial"/>
                <a:cs typeface="Arial"/>
              </a:rPr>
              <a:t>it is </a:t>
            </a:r>
            <a:r>
              <a:rPr sz="2200" spc="-5">
                <a:latin typeface="Arial"/>
                <a:cs typeface="Arial"/>
              </a:rPr>
              <a:t>ready to receive connection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requests.</a:t>
            </a:r>
            <a:endParaRPr sz="2200">
              <a:latin typeface="Arial"/>
              <a:cs typeface="Arial"/>
            </a:endParaRPr>
          </a:p>
          <a:p>
            <a:pPr marL="622300" marR="5080" indent="-457200">
              <a:lnSpc>
                <a:spcPts val="2090"/>
              </a:lnSpc>
              <a:spcBef>
                <a:spcPts val="1160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latin typeface="Arial"/>
                <a:cs typeface="Arial"/>
              </a:rPr>
              <a:t>Once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connection request </a:t>
            </a:r>
            <a:r>
              <a:rPr sz="2200">
                <a:latin typeface="Arial"/>
                <a:cs typeface="Arial"/>
              </a:rPr>
              <a:t>is </a:t>
            </a:r>
            <a:r>
              <a:rPr sz="2200" spc="-5">
                <a:latin typeface="Arial"/>
                <a:cs typeface="Arial"/>
              </a:rPr>
              <a:t>received, the operating system </a:t>
            </a:r>
            <a:r>
              <a:rPr sz="2200">
                <a:latin typeface="Arial"/>
                <a:cs typeface="Arial"/>
              </a:rPr>
              <a:t>will </a:t>
            </a:r>
            <a:r>
              <a:rPr sz="2200" spc="-5">
                <a:latin typeface="Arial"/>
                <a:cs typeface="Arial"/>
              </a:rPr>
              <a:t>go through the </a:t>
            </a:r>
            <a:r>
              <a:rPr sz="22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3-way </a:t>
            </a:r>
            <a:r>
              <a:rPr sz="22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handshake</a:t>
            </a:r>
            <a:r>
              <a:rPr sz="2200" b="1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to  </a:t>
            </a:r>
            <a:r>
              <a:rPr sz="2200" spc="-5">
                <a:latin typeface="Arial"/>
                <a:cs typeface="Arial"/>
              </a:rPr>
              <a:t>establish the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connection.</a:t>
            </a:r>
            <a:endParaRPr sz="22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994"/>
              </a:spcBef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latin typeface="Arial"/>
                <a:cs typeface="Arial"/>
              </a:rPr>
              <a:t>The established connection </a:t>
            </a:r>
            <a:r>
              <a:rPr sz="2200">
                <a:latin typeface="Arial"/>
                <a:cs typeface="Arial"/>
              </a:rPr>
              <a:t>is </a:t>
            </a:r>
            <a:r>
              <a:rPr sz="2200" spc="-5">
                <a:latin typeface="Arial"/>
                <a:cs typeface="Arial"/>
              </a:rPr>
              <a:t>placed </a:t>
            </a:r>
            <a:r>
              <a:rPr sz="2200">
                <a:latin typeface="Arial"/>
                <a:cs typeface="Arial"/>
              </a:rPr>
              <a:t>in </a:t>
            </a:r>
            <a:r>
              <a:rPr sz="2200" spc="-5">
                <a:latin typeface="Arial"/>
                <a:cs typeface="Arial"/>
              </a:rPr>
              <a:t>the queue, waiting for the application to take</a:t>
            </a:r>
            <a:r>
              <a:rPr sz="2200" spc="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it.</a:t>
            </a:r>
            <a:endParaRPr sz="2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25"/>
              </a:spcBef>
            </a:pPr>
            <a:r>
              <a:rPr sz="2200" spc="-5">
                <a:latin typeface="Arial"/>
                <a:cs typeface="Arial"/>
              </a:rPr>
              <a:t>The second argument (5) gives the </a:t>
            </a:r>
            <a:r>
              <a:rPr sz="2200" b="1" spc="-5">
                <a:latin typeface="Arial"/>
                <a:cs typeface="Arial"/>
              </a:rPr>
              <a:t>number </a:t>
            </a:r>
            <a:r>
              <a:rPr sz="2200" b="1">
                <a:latin typeface="Arial"/>
                <a:cs typeface="Arial"/>
              </a:rPr>
              <a:t>of </a:t>
            </a:r>
            <a:r>
              <a:rPr sz="2200" b="1" spc="-5">
                <a:latin typeface="Arial"/>
                <a:cs typeface="Arial"/>
              </a:rPr>
              <a:t>connection </a:t>
            </a:r>
            <a:r>
              <a:rPr sz="2200" spc="-5">
                <a:latin typeface="Arial"/>
                <a:cs typeface="Arial"/>
              </a:rPr>
              <a:t>that can be stored </a:t>
            </a:r>
            <a:r>
              <a:rPr sz="2200">
                <a:latin typeface="Arial"/>
                <a:cs typeface="Arial"/>
              </a:rPr>
              <a:t>in </a:t>
            </a:r>
            <a:r>
              <a:rPr sz="2200" spc="-5">
                <a:latin typeface="Arial"/>
                <a:cs typeface="Arial"/>
              </a:rPr>
              <a:t>the</a:t>
            </a:r>
            <a:r>
              <a:rPr sz="2200" spc="4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queue.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9745" y="1723561"/>
            <a:ext cx="6250523" cy="85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3990340" cy="8750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420"/>
              </a:spcBef>
            </a:pPr>
            <a:r>
              <a:rPr sz="2850" spc="-465">
                <a:solidFill>
                  <a:srgbClr val="404040"/>
                </a:solidFill>
              </a:rPr>
              <a:t>TCP </a:t>
            </a:r>
            <a:r>
              <a:rPr sz="2850" spc="-200">
                <a:solidFill>
                  <a:srgbClr val="404040"/>
                </a:solidFill>
              </a:rPr>
              <a:t>Server </a:t>
            </a:r>
            <a:r>
              <a:rPr sz="2850" spc="-229">
                <a:solidFill>
                  <a:srgbClr val="404040"/>
                </a:solidFill>
              </a:rPr>
              <a:t>Program</a:t>
            </a:r>
            <a:r>
              <a:rPr sz="2850" spc="-670">
                <a:solidFill>
                  <a:srgbClr val="404040"/>
                </a:solidFill>
              </a:rPr>
              <a:t> </a:t>
            </a:r>
            <a:r>
              <a:rPr sz="2900" spc="-150">
                <a:solidFill>
                  <a:srgbClr val="404040"/>
                </a:solidFill>
              </a:rPr>
              <a:t>(cont.)</a:t>
            </a:r>
            <a:endParaRPr sz="2900"/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2997707"/>
            <a:ext cx="10970895" cy="310134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b="1" spc="-5">
                <a:latin typeface="Arial"/>
                <a:cs typeface="Arial"/>
              </a:rPr>
              <a:t>Step </a:t>
            </a:r>
            <a:r>
              <a:rPr sz="2000" b="1">
                <a:latin typeface="Arial"/>
                <a:cs typeface="Arial"/>
              </a:rPr>
              <a:t>4: </a:t>
            </a:r>
            <a:r>
              <a:rPr sz="2000" i="1">
                <a:latin typeface="Arial"/>
                <a:cs typeface="Arial"/>
              </a:rPr>
              <a:t>Accept a </a:t>
            </a:r>
            <a:r>
              <a:rPr sz="2000" i="1" spc="-5">
                <a:latin typeface="Arial"/>
                <a:cs typeface="Arial"/>
              </a:rPr>
              <a:t>connection</a:t>
            </a:r>
            <a:r>
              <a:rPr sz="2000" i="1" spc="-50"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request</a:t>
            </a:r>
            <a:endParaRPr sz="2000">
              <a:latin typeface="Arial"/>
              <a:cs typeface="Arial"/>
            </a:endParaRPr>
          </a:p>
          <a:p>
            <a:pPr marL="279400" marR="5080" indent="-266700">
              <a:lnSpc>
                <a:spcPct val="100000"/>
              </a:lnSpc>
              <a:spcBef>
                <a:spcPts val="1010"/>
              </a:spcBef>
            </a:pPr>
            <a:r>
              <a:rPr sz="2000" spc="-5">
                <a:latin typeface="Arial"/>
                <a:cs typeface="Arial"/>
              </a:rPr>
              <a:t>After the connection </a:t>
            </a:r>
            <a:r>
              <a:rPr sz="2000">
                <a:latin typeface="Arial"/>
                <a:cs typeface="Arial"/>
              </a:rPr>
              <a:t>is established, an application needs </a:t>
            </a:r>
            <a:r>
              <a:rPr sz="2000" spc="-5">
                <a:latin typeface="Arial"/>
                <a:cs typeface="Arial"/>
              </a:rPr>
              <a:t>to “</a:t>
            </a:r>
            <a:r>
              <a:rPr sz="2000" b="1" spc="-5">
                <a:latin typeface="Arial"/>
                <a:cs typeface="Arial"/>
              </a:rPr>
              <a:t>accept</a:t>
            </a:r>
            <a:r>
              <a:rPr sz="2000" spc="-5">
                <a:latin typeface="Arial"/>
                <a:cs typeface="Arial"/>
              </a:rPr>
              <a:t>” the connection before </a:t>
            </a:r>
            <a:r>
              <a:rPr sz="2000">
                <a:latin typeface="Arial"/>
                <a:cs typeface="Arial"/>
              </a:rPr>
              <a:t>being  able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access </a:t>
            </a:r>
            <a:r>
              <a:rPr sz="2000" spc="-5">
                <a:latin typeface="Arial"/>
                <a:cs typeface="Arial"/>
              </a:rPr>
              <a:t>it. </a:t>
            </a:r>
            <a:r>
              <a:rPr sz="2000">
                <a:latin typeface="Arial"/>
                <a:cs typeface="Arial"/>
              </a:rPr>
              <a:t>The </a:t>
            </a:r>
            <a:r>
              <a:rPr sz="2000" b="1" spc="-5">
                <a:latin typeface="Arial"/>
                <a:cs typeface="Arial"/>
              </a:rPr>
              <a:t>accept() </a:t>
            </a:r>
            <a:r>
              <a:rPr sz="2000" spc="-5">
                <a:latin typeface="Arial"/>
                <a:cs typeface="Arial"/>
              </a:rPr>
              <a:t>system </a:t>
            </a:r>
            <a:r>
              <a:rPr sz="2000">
                <a:latin typeface="Arial"/>
                <a:cs typeface="Arial"/>
              </a:rPr>
              <a:t>call </a:t>
            </a:r>
            <a:r>
              <a:rPr sz="2000" spc="-5">
                <a:latin typeface="Arial"/>
                <a:cs typeface="Arial"/>
              </a:rPr>
              <a:t>extracts the first connection request from the </a:t>
            </a:r>
            <a:r>
              <a:rPr sz="2000">
                <a:latin typeface="Arial"/>
                <a:cs typeface="Arial"/>
              </a:rPr>
              <a:t>queue,  </a:t>
            </a:r>
            <a:r>
              <a:rPr sz="2000" spc="-5">
                <a:latin typeface="Arial"/>
                <a:cs typeface="Arial"/>
              </a:rPr>
              <a:t>creates </a:t>
            </a:r>
            <a:r>
              <a:rPr sz="2000">
                <a:latin typeface="Arial"/>
                <a:cs typeface="Arial"/>
              </a:rPr>
              <a:t>a new </a:t>
            </a:r>
            <a:r>
              <a:rPr sz="2000" spc="-5">
                <a:latin typeface="Arial"/>
                <a:cs typeface="Arial"/>
              </a:rPr>
              <a:t>socket, </a:t>
            </a:r>
            <a:r>
              <a:rPr sz="2000">
                <a:latin typeface="Arial"/>
                <a:cs typeface="Arial"/>
              </a:rPr>
              <a:t>and </a:t>
            </a:r>
            <a:r>
              <a:rPr sz="2000" spc="-5">
                <a:latin typeface="Arial"/>
                <a:cs typeface="Arial"/>
              </a:rPr>
              <a:t>returns the </a:t>
            </a:r>
            <a:r>
              <a:rPr sz="2000">
                <a:latin typeface="Arial"/>
                <a:cs typeface="Arial"/>
              </a:rPr>
              <a:t>file </a:t>
            </a:r>
            <a:r>
              <a:rPr sz="2000" spc="-5">
                <a:latin typeface="Arial"/>
                <a:cs typeface="Arial"/>
              </a:rPr>
              <a:t>descriptor referring to the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socket.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>
                <a:latin typeface="Arial"/>
                <a:cs typeface="Arial"/>
              </a:rPr>
              <a:t>Step </a:t>
            </a:r>
            <a:r>
              <a:rPr sz="2000" b="1">
                <a:latin typeface="Arial"/>
                <a:cs typeface="Arial"/>
              </a:rPr>
              <a:t>5 : </a:t>
            </a:r>
            <a:r>
              <a:rPr sz="2000" i="1">
                <a:latin typeface="Arial"/>
                <a:cs typeface="Arial"/>
              </a:rPr>
              <a:t>Send and Receive</a:t>
            </a:r>
            <a:r>
              <a:rPr sz="2000" i="1" spc="-55"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279400" marR="142875" indent="-266700">
              <a:lnSpc>
                <a:spcPct val="100000"/>
              </a:lnSpc>
              <a:spcBef>
                <a:spcPts val="1010"/>
              </a:spcBef>
            </a:pPr>
            <a:r>
              <a:rPr sz="2000" spc="-5">
                <a:latin typeface="Arial"/>
                <a:cs typeface="Arial"/>
              </a:rPr>
              <a:t>Once </a:t>
            </a:r>
            <a:r>
              <a:rPr sz="2000">
                <a:latin typeface="Arial"/>
                <a:cs typeface="Arial"/>
              </a:rPr>
              <a:t>a </a:t>
            </a:r>
            <a:r>
              <a:rPr sz="2000" spc="-5">
                <a:latin typeface="Arial"/>
                <a:cs typeface="Arial"/>
              </a:rPr>
              <a:t>connection </a:t>
            </a:r>
            <a:r>
              <a:rPr sz="2000">
                <a:latin typeface="Arial"/>
                <a:cs typeface="Arial"/>
              </a:rPr>
              <a:t>is established and </a:t>
            </a:r>
            <a:r>
              <a:rPr sz="2000" spc="-5">
                <a:latin typeface="Arial"/>
                <a:cs typeface="Arial"/>
              </a:rPr>
              <a:t>accepted, both </a:t>
            </a:r>
            <a:r>
              <a:rPr sz="2000">
                <a:latin typeface="Arial"/>
                <a:cs typeface="Arial"/>
              </a:rPr>
              <a:t>sides can send and receive </a:t>
            </a:r>
            <a:r>
              <a:rPr sz="2000" spc="-5">
                <a:latin typeface="Arial"/>
                <a:cs typeface="Arial"/>
              </a:rPr>
              <a:t>data </a:t>
            </a:r>
            <a:r>
              <a:rPr sz="2000">
                <a:latin typeface="Arial"/>
                <a:cs typeface="Arial"/>
              </a:rPr>
              <a:t>using </a:t>
            </a:r>
            <a:r>
              <a:rPr sz="2000" spc="-5">
                <a:latin typeface="Arial"/>
                <a:cs typeface="Arial"/>
              </a:rPr>
              <a:t>this  </a:t>
            </a:r>
            <a:r>
              <a:rPr sz="2000">
                <a:latin typeface="Arial"/>
                <a:cs typeface="Arial"/>
              </a:rPr>
              <a:t>new</a:t>
            </a:r>
            <a:r>
              <a:rPr sz="2000" spc="-5">
                <a:latin typeface="Arial"/>
                <a:cs typeface="Arial"/>
              </a:rPr>
              <a:t> socket.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06235" y="1745195"/>
            <a:ext cx="8433530" cy="1270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321438"/>
            <a:ext cx="3990340" cy="8750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420"/>
              </a:spcBef>
            </a:pPr>
            <a:r>
              <a:rPr sz="2850" spc="-465">
                <a:solidFill>
                  <a:srgbClr val="404040"/>
                </a:solidFill>
              </a:rPr>
              <a:t>TCP </a:t>
            </a:r>
            <a:r>
              <a:rPr sz="2850" spc="-200">
                <a:solidFill>
                  <a:srgbClr val="404040"/>
                </a:solidFill>
              </a:rPr>
              <a:t>Server </a:t>
            </a:r>
            <a:r>
              <a:rPr sz="2850" spc="-229">
                <a:solidFill>
                  <a:srgbClr val="404040"/>
                </a:solidFill>
              </a:rPr>
              <a:t>Program</a:t>
            </a:r>
            <a:r>
              <a:rPr sz="2850" spc="-670">
                <a:solidFill>
                  <a:srgbClr val="404040"/>
                </a:solidFill>
              </a:rPr>
              <a:t> </a:t>
            </a:r>
            <a:r>
              <a:rPr sz="2900" spc="-150">
                <a:solidFill>
                  <a:srgbClr val="404040"/>
                </a:solidFill>
              </a:rPr>
              <a:t>(cont.)</a:t>
            </a:r>
            <a:endParaRPr sz="2900"/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5754" y="1387347"/>
            <a:ext cx="4276725" cy="36372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0" marR="393700" indent="-457200" algn="just">
              <a:lnSpc>
                <a:spcPct val="100499"/>
              </a:lnSpc>
              <a:spcBef>
                <a:spcPts val="85"/>
              </a:spcBef>
              <a:buFont typeface="Arial"/>
              <a:buChar char="○"/>
              <a:tabLst>
                <a:tab pos="469900" algn="l"/>
              </a:tabLst>
            </a:pPr>
            <a:r>
              <a:rPr sz="2200" b="1" spc="-5">
                <a:latin typeface="Arial"/>
                <a:cs typeface="Arial"/>
              </a:rPr>
              <a:t>fork() </a:t>
            </a:r>
            <a:r>
              <a:rPr sz="2200">
                <a:latin typeface="Arial"/>
                <a:cs typeface="Arial"/>
              </a:rPr>
              <a:t>system </a:t>
            </a:r>
            <a:r>
              <a:rPr sz="2200" spc="-5">
                <a:latin typeface="Arial"/>
                <a:cs typeface="Arial"/>
              </a:rPr>
              <a:t>call </a:t>
            </a:r>
            <a:r>
              <a:rPr sz="2200">
                <a:latin typeface="Arial"/>
                <a:cs typeface="Arial"/>
              </a:rPr>
              <a:t>creates a  new process by </a:t>
            </a:r>
            <a:r>
              <a:rPr sz="2200" spc="-5">
                <a:latin typeface="Arial"/>
                <a:cs typeface="Arial"/>
              </a:rPr>
              <a:t>duplicating 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calling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process.</a:t>
            </a:r>
          </a:p>
          <a:p>
            <a:pPr marL="469900" marR="5080" indent="-457200">
              <a:lnSpc>
                <a:spcPct val="100000"/>
              </a:lnSpc>
              <a:spcBef>
                <a:spcPts val="105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On success, the process ID of  the </a:t>
            </a:r>
            <a:r>
              <a:rPr sz="2200" spc="-5">
                <a:latin typeface="Arial"/>
                <a:cs typeface="Arial"/>
              </a:rPr>
              <a:t>child </a:t>
            </a:r>
            <a:r>
              <a:rPr sz="2200">
                <a:latin typeface="Arial"/>
                <a:cs typeface="Arial"/>
              </a:rPr>
              <a:t>process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>
                <a:latin typeface="Arial"/>
                <a:cs typeface="Arial"/>
              </a:rPr>
              <a:t>returned</a:t>
            </a:r>
            <a:r>
              <a:rPr sz="2200" spc="-6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in  </a:t>
            </a:r>
            <a:r>
              <a:rPr sz="2200">
                <a:latin typeface="Arial"/>
                <a:cs typeface="Arial"/>
              </a:rPr>
              <a:t>the parent process and 0 </a:t>
            </a:r>
            <a:r>
              <a:rPr sz="2200" spc="-5">
                <a:latin typeface="Arial"/>
                <a:cs typeface="Arial"/>
              </a:rPr>
              <a:t>in 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child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process.</a:t>
            </a:r>
          </a:p>
          <a:p>
            <a:pPr marL="469900" marR="207645" indent="-457200">
              <a:lnSpc>
                <a:spcPct val="100000"/>
              </a:lnSpc>
              <a:spcBef>
                <a:spcPts val="96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Line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 spc="1465">
                <a:latin typeface="Arial Black"/>
                <a:cs typeface="Arial Black"/>
              </a:rPr>
              <a:t>!</a:t>
            </a:r>
            <a:r>
              <a:rPr sz="2200" spc="-140">
                <a:latin typeface="Arial Black"/>
                <a:cs typeface="Arial Black"/>
              </a:rPr>
              <a:t> </a:t>
            </a:r>
            <a:r>
              <a:rPr sz="2200">
                <a:latin typeface="Arial"/>
                <a:cs typeface="Arial"/>
              </a:rPr>
              <a:t>and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Line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 spc="1100">
                <a:latin typeface="Arial Black"/>
                <a:cs typeface="Arial Black"/>
              </a:rPr>
              <a:t>"</a:t>
            </a:r>
            <a:r>
              <a:rPr sz="2200" spc="-140">
                <a:latin typeface="Arial Black"/>
                <a:cs typeface="Arial Black"/>
              </a:rPr>
              <a:t> </a:t>
            </a:r>
            <a:r>
              <a:rPr sz="2200">
                <a:latin typeface="Arial"/>
                <a:cs typeface="Arial"/>
              </a:rPr>
              <a:t>executes  </a:t>
            </a:r>
            <a:r>
              <a:rPr sz="2200" spc="-5">
                <a:latin typeface="Arial"/>
                <a:cs typeface="Arial"/>
              </a:rPr>
              <a:t>child </a:t>
            </a:r>
            <a:r>
              <a:rPr sz="2200">
                <a:latin typeface="Arial"/>
                <a:cs typeface="Arial"/>
              </a:rPr>
              <a:t>and parent process  </a:t>
            </a:r>
            <a:r>
              <a:rPr sz="2200" spc="-15">
                <a:latin typeface="Arial"/>
                <a:cs typeface="Arial"/>
              </a:rPr>
              <a:t>respectively.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491045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75">
                <a:solidFill>
                  <a:srgbClr val="404040"/>
                </a:solidFill>
              </a:rPr>
              <a:t>Improved </a:t>
            </a:r>
            <a:r>
              <a:rPr spc="-475">
                <a:solidFill>
                  <a:srgbClr val="404040"/>
                </a:solidFill>
              </a:rPr>
              <a:t>TCP </a:t>
            </a:r>
            <a:r>
              <a:rPr spc="-190">
                <a:solidFill>
                  <a:srgbClr val="404040"/>
                </a:solidFill>
              </a:rPr>
              <a:t>Server</a:t>
            </a:r>
            <a:r>
              <a:rPr spc="-715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Program</a:t>
            </a:r>
          </a:p>
        </p:txBody>
      </p:sp>
      <p:sp>
        <p:nvSpPr>
          <p:cNvPr id="4" name="object 4"/>
          <p:cNvSpPr/>
          <p:nvPr/>
        </p:nvSpPr>
        <p:spPr>
          <a:xfrm>
            <a:off x="469521" y="1856663"/>
            <a:ext cx="6236079" cy="4467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769543"/>
            <a:ext cx="4764405" cy="108712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455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b="1" spc="-5">
                <a:latin typeface="Arial"/>
                <a:cs typeface="Arial"/>
              </a:rPr>
              <a:t>To accept multiple connections</a:t>
            </a:r>
            <a:r>
              <a:rPr sz="2400" b="1" spc="-3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28600"/>
            <a:ext cx="4341495" cy="96646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850" spc="-465">
                <a:solidFill>
                  <a:srgbClr val="404040"/>
                </a:solidFill>
              </a:rPr>
              <a:t>TCP </a:t>
            </a:r>
            <a:r>
              <a:rPr sz="2850" spc="-175">
                <a:solidFill>
                  <a:srgbClr val="404040"/>
                </a:solidFill>
              </a:rPr>
              <a:t>Data </a:t>
            </a:r>
            <a:r>
              <a:rPr sz="2850" spc="-280">
                <a:solidFill>
                  <a:srgbClr val="404040"/>
                </a:solidFill>
              </a:rPr>
              <a:t>Transmission</a:t>
            </a:r>
            <a:r>
              <a:rPr sz="2850" spc="-675">
                <a:solidFill>
                  <a:srgbClr val="404040"/>
                </a:solidFill>
              </a:rPr>
              <a:t> </a:t>
            </a:r>
            <a:r>
              <a:rPr sz="2900" spc="-150">
                <a:solidFill>
                  <a:srgbClr val="404040"/>
                </a:solidFill>
              </a:rPr>
              <a:t>(cont.)</a:t>
            </a:r>
            <a:endParaRPr sz="2900"/>
          </a:p>
          <a:p>
            <a:pPr marL="55880">
              <a:lnSpc>
                <a:spcPct val="100000"/>
              </a:lnSpc>
              <a:spcBef>
                <a:spcPts val="555"/>
              </a:spcBef>
            </a:pP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Send/Receive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buffers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004" y="1371600"/>
            <a:ext cx="7333796" cy="495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2732" y="1601723"/>
            <a:ext cx="427926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SzPct val="90000"/>
              <a:buChar char="●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Once </a:t>
            </a:r>
            <a:r>
              <a:rPr sz="2000">
                <a:latin typeface="Arial"/>
                <a:cs typeface="Arial"/>
              </a:rPr>
              <a:t>a </a:t>
            </a:r>
            <a:r>
              <a:rPr sz="2000" spc="-5">
                <a:latin typeface="Arial"/>
                <a:cs typeface="Arial"/>
              </a:rPr>
              <a:t>connection </a:t>
            </a:r>
            <a:r>
              <a:rPr sz="2000">
                <a:latin typeface="Arial"/>
                <a:cs typeface="Arial"/>
              </a:rPr>
              <a:t>is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established,  </a:t>
            </a:r>
            <a:r>
              <a:rPr sz="2000" spc="-5">
                <a:latin typeface="Arial"/>
                <a:cs typeface="Arial"/>
              </a:rPr>
              <a:t>OS </a:t>
            </a:r>
            <a:r>
              <a:rPr sz="2000">
                <a:latin typeface="Arial"/>
                <a:cs typeface="Arial"/>
              </a:rPr>
              <a:t>allocates </a:t>
            </a:r>
            <a:r>
              <a:rPr sz="2000" spc="-5">
                <a:latin typeface="Arial"/>
                <a:cs typeface="Arial"/>
              </a:rPr>
              <a:t>two buffers </a:t>
            </a:r>
            <a:r>
              <a:rPr sz="2000">
                <a:latin typeface="Arial"/>
                <a:cs typeface="Arial"/>
              </a:rPr>
              <a:t>at each  end, one </a:t>
            </a:r>
            <a:r>
              <a:rPr sz="2000" spc="-5">
                <a:latin typeface="Arial"/>
                <a:cs typeface="Arial"/>
              </a:rPr>
              <a:t>for </a:t>
            </a:r>
            <a:r>
              <a:rPr sz="2000">
                <a:latin typeface="Arial"/>
                <a:cs typeface="Arial"/>
              </a:rPr>
              <a:t>sending </a:t>
            </a:r>
            <a:r>
              <a:rPr sz="2000" spc="-5">
                <a:latin typeface="Arial"/>
                <a:cs typeface="Arial"/>
              </a:rPr>
              <a:t>data (</a:t>
            </a:r>
            <a:r>
              <a:rPr sz="2000" b="1" spc="-5">
                <a:latin typeface="Arial"/>
                <a:cs typeface="Arial"/>
              </a:rPr>
              <a:t>send  buffer</a:t>
            </a:r>
            <a:r>
              <a:rPr sz="2000" spc="-5">
                <a:latin typeface="Arial"/>
                <a:cs typeface="Arial"/>
              </a:rPr>
              <a:t>) </a:t>
            </a:r>
            <a:r>
              <a:rPr sz="2000">
                <a:latin typeface="Arial"/>
                <a:cs typeface="Arial"/>
              </a:rPr>
              <a:t>and receiving </a:t>
            </a:r>
            <a:r>
              <a:rPr sz="2000" spc="-5">
                <a:latin typeface="Arial"/>
                <a:cs typeface="Arial"/>
              </a:rPr>
              <a:t>buffer  (</a:t>
            </a:r>
            <a:r>
              <a:rPr sz="2000" b="1" spc="-5">
                <a:latin typeface="Arial"/>
                <a:cs typeface="Arial"/>
              </a:rPr>
              <a:t>receive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buffer</a:t>
            </a:r>
            <a:r>
              <a:rPr sz="2000" spc="-5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●"/>
            </a:pPr>
            <a:endParaRPr sz="2050">
              <a:latin typeface="Arial"/>
              <a:cs typeface="Arial"/>
            </a:endParaRPr>
          </a:p>
          <a:p>
            <a:pPr marL="469900" marR="149860" indent="-457200">
              <a:lnSpc>
                <a:spcPct val="100000"/>
              </a:lnSpc>
              <a:buSzPct val="90000"/>
              <a:buChar char="●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When </a:t>
            </a:r>
            <a:r>
              <a:rPr sz="2000">
                <a:latin typeface="Arial"/>
                <a:cs typeface="Arial"/>
              </a:rPr>
              <a:t>an application needs </a:t>
            </a:r>
            <a:r>
              <a:rPr sz="2000" spc="-5">
                <a:latin typeface="Arial"/>
                <a:cs typeface="Arial"/>
              </a:rPr>
              <a:t>to  </a:t>
            </a:r>
            <a:r>
              <a:rPr sz="2000">
                <a:latin typeface="Arial"/>
                <a:cs typeface="Arial"/>
              </a:rPr>
              <a:t>send </a:t>
            </a:r>
            <a:r>
              <a:rPr sz="2000" spc="-5">
                <a:latin typeface="Arial"/>
                <a:cs typeface="Arial"/>
              </a:rPr>
              <a:t>data out, </a:t>
            </a:r>
            <a:r>
              <a:rPr sz="2000">
                <a:latin typeface="Arial"/>
                <a:cs typeface="Arial"/>
              </a:rPr>
              <a:t>it places </a:t>
            </a:r>
            <a:r>
              <a:rPr sz="2000" spc="-5">
                <a:latin typeface="Arial"/>
                <a:cs typeface="Arial"/>
              </a:rPr>
              <a:t>data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into  the </a:t>
            </a:r>
            <a:r>
              <a:rPr sz="2000">
                <a:latin typeface="Arial"/>
                <a:cs typeface="Arial"/>
              </a:rPr>
              <a:t>TCP send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buffer.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724" y="85579"/>
            <a:ext cx="728789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-5">
                <a:solidFill>
                  <a:srgbClr val="0000A3"/>
                </a:solidFill>
                <a:latin typeface="Calibri Light"/>
                <a:cs typeface="Calibri Light"/>
              </a:rPr>
              <a:t>Transport </a:t>
            </a:r>
            <a:r>
              <a:rPr sz="4300" b="0" spc="20">
                <a:solidFill>
                  <a:srgbClr val="0000A3"/>
                </a:solidFill>
                <a:latin typeface="Calibri Light"/>
                <a:cs typeface="Calibri Light"/>
              </a:rPr>
              <a:t>protocols</a:t>
            </a:r>
            <a:r>
              <a:rPr lang="en-US" sz="4300" b="0" spc="20">
                <a:solidFill>
                  <a:srgbClr val="0000A3"/>
                </a:solidFill>
                <a:latin typeface="Calibri Light"/>
                <a:cs typeface="Calibri Light"/>
              </a:rPr>
              <a:t> (review)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5226" y="3066025"/>
            <a:ext cx="1124585" cy="1337945"/>
          </a:xfrm>
          <a:custGeom>
            <a:avLst/>
            <a:gdLst/>
            <a:ahLst/>
            <a:cxnLst/>
            <a:rect l="l" t="t" r="r" b="b"/>
            <a:pathLst>
              <a:path w="1124584" h="1337945">
                <a:moveTo>
                  <a:pt x="687230" y="0"/>
                </a:moveTo>
                <a:lnTo>
                  <a:pt x="640284" y="6733"/>
                </a:lnTo>
                <a:lnTo>
                  <a:pt x="595496" y="23678"/>
                </a:lnTo>
                <a:lnTo>
                  <a:pt x="563466" y="44633"/>
                </a:lnTo>
                <a:lnTo>
                  <a:pt x="530553" y="73766"/>
                </a:lnTo>
                <a:lnTo>
                  <a:pt x="497090" y="109584"/>
                </a:lnTo>
                <a:lnTo>
                  <a:pt x="463409" y="150598"/>
                </a:lnTo>
                <a:lnTo>
                  <a:pt x="429843" y="195313"/>
                </a:lnTo>
                <a:lnTo>
                  <a:pt x="396726" y="242240"/>
                </a:lnTo>
                <a:lnTo>
                  <a:pt x="364390" y="289884"/>
                </a:lnTo>
                <a:lnTo>
                  <a:pt x="303395" y="381362"/>
                </a:lnTo>
                <a:lnTo>
                  <a:pt x="275402" y="422211"/>
                </a:lnTo>
                <a:lnTo>
                  <a:pt x="249522" y="457811"/>
                </a:lnTo>
                <a:lnTo>
                  <a:pt x="211491" y="503767"/>
                </a:lnTo>
                <a:lnTo>
                  <a:pt x="175539" y="541902"/>
                </a:lnTo>
                <a:lnTo>
                  <a:pt x="142375" y="575729"/>
                </a:lnTo>
                <a:lnTo>
                  <a:pt x="112712" y="608759"/>
                </a:lnTo>
                <a:lnTo>
                  <a:pt x="87259" y="644506"/>
                </a:lnTo>
                <a:lnTo>
                  <a:pt x="66730" y="686481"/>
                </a:lnTo>
                <a:lnTo>
                  <a:pt x="51834" y="738197"/>
                </a:lnTo>
                <a:lnTo>
                  <a:pt x="43814" y="774871"/>
                </a:lnTo>
                <a:lnTo>
                  <a:pt x="34262" y="816738"/>
                </a:lnTo>
                <a:lnTo>
                  <a:pt x="24221" y="862640"/>
                </a:lnTo>
                <a:lnTo>
                  <a:pt x="14732" y="911421"/>
                </a:lnTo>
                <a:lnTo>
                  <a:pt x="6838" y="961923"/>
                </a:lnTo>
                <a:lnTo>
                  <a:pt x="1579" y="1012989"/>
                </a:lnTo>
                <a:lnTo>
                  <a:pt x="0" y="1063461"/>
                </a:lnTo>
                <a:lnTo>
                  <a:pt x="3140" y="1112182"/>
                </a:lnTo>
                <a:lnTo>
                  <a:pt x="12042" y="1157995"/>
                </a:lnTo>
                <a:lnTo>
                  <a:pt x="27747" y="1199743"/>
                </a:lnTo>
                <a:lnTo>
                  <a:pt x="51299" y="1236268"/>
                </a:lnTo>
                <a:lnTo>
                  <a:pt x="83738" y="1266413"/>
                </a:lnTo>
                <a:lnTo>
                  <a:pt x="144934" y="1295634"/>
                </a:lnTo>
                <a:lnTo>
                  <a:pt x="184984" y="1307117"/>
                </a:lnTo>
                <a:lnTo>
                  <a:pt x="230291" y="1316631"/>
                </a:lnTo>
                <a:lnTo>
                  <a:pt x="280073" y="1324261"/>
                </a:lnTo>
                <a:lnTo>
                  <a:pt x="333547" y="1330092"/>
                </a:lnTo>
                <a:lnTo>
                  <a:pt x="389929" y="1334210"/>
                </a:lnTo>
                <a:lnTo>
                  <a:pt x="448438" y="1336702"/>
                </a:lnTo>
                <a:lnTo>
                  <a:pt x="508289" y="1337652"/>
                </a:lnTo>
                <a:lnTo>
                  <a:pt x="568700" y="1337147"/>
                </a:lnTo>
                <a:lnTo>
                  <a:pt x="628888" y="1335273"/>
                </a:lnTo>
                <a:lnTo>
                  <a:pt x="688070" y="1332115"/>
                </a:lnTo>
                <a:lnTo>
                  <a:pt x="745463" y="1327759"/>
                </a:lnTo>
                <a:lnTo>
                  <a:pt x="800285" y="1322290"/>
                </a:lnTo>
                <a:lnTo>
                  <a:pt x="851752" y="1315795"/>
                </a:lnTo>
                <a:lnTo>
                  <a:pt x="899081" y="1308360"/>
                </a:lnTo>
                <a:lnTo>
                  <a:pt x="941490" y="1300070"/>
                </a:lnTo>
                <a:lnTo>
                  <a:pt x="1008415" y="1281268"/>
                </a:lnTo>
                <a:lnTo>
                  <a:pt x="1052579" y="1257334"/>
                </a:lnTo>
                <a:lnTo>
                  <a:pt x="1084630" y="1224973"/>
                </a:lnTo>
                <a:lnTo>
                  <a:pt x="1106186" y="1186033"/>
                </a:lnTo>
                <a:lnTo>
                  <a:pt x="1118861" y="1142359"/>
                </a:lnTo>
                <a:lnTo>
                  <a:pt x="1124272" y="1095797"/>
                </a:lnTo>
                <a:lnTo>
                  <a:pt x="1124034" y="1048195"/>
                </a:lnTo>
                <a:lnTo>
                  <a:pt x="1119763" y="1001398"/>
                </a:lnTo>
                <a:lnTo>
                  <a:pt x="1113075" y="957252"/>
                </a:lnTo>
                <a:lnTo>
                  <a:pt x="1105586" y="917605"/>
                </a:lnTo>
                <a:lnTo>
                  <a:pt x="1087057" y="857114"/>
                </a:lnTo>
                <a:lnTo>
                  <a:pt x="1038662" y="826594"/>
                </a:lnTo>
                <a:lnTo>
                  <a:pt x="1007617" y="816736"/>
                </a:lnTo>
                <a:lnTo>
                  <a:pt x="975671" y="806129"/>
                </a:lnTo>
                <a:lnTo>
                  <a:pt x="945572" y="791510"/>
                </a:lnTo>
                <a:lnTo>
                  <a:pt x="920068" y="769617"/>
                </a:lnTo>
                <a:lnTo>
                  <a:pt x="901909" y="737186"/>
                </a:lnTo>
                <a:lnTo>
                  <a:pt x="893840" y="690955"/>
                </a:lnTo>
                <a:lnTo>
                  <a:pt x="903684" y="637609"/>
                </a:lnTo>
                <a:lnTo>
                  <a:pt x="923268" y="593399"/>
                </a:lnTo>
                <a:lnTo>
                  <a:pt x="949767" y="556526"/>
                </a:lnTo>
                <a:lnTo>
                  <a:pt x="980354" y="525191"/>
                </a:lnTo>
                <a:lnTo>
                  <a:pt x="1012204" y="497595"/>
                </a:lnTo>
                <a:lnTo>
                  <a:pt x="1042490" y="471940"/>
                </a:lnTo>
                <a:lnTo>
                  <a:pt x="1068387" y="446425"/>
                </a:lnTo>
                <a:lnTo>
                  <a:pt x="1087068" y="419253"/>
                </a:lnTo>
                <a:lnTo>
                  <a:pt x="1095707" y="388623"/>
                </a:lnTo>
                <a:lnTo>
                  <a:pt x="1094811" y="348136"/>
                </a:lnTo>
                <a:lnTo>
                  <a:pt x="1085715" y="310242"/>
                </a:lnTo>
                <a:lnTo>
                  <a:pt x="1069127" y="273172"/>
                </a:lnTo>
                <a:lnTo>
                  <a:pt x="1045754" y="235155"/>
                </a:lnTo>
                <a:lnTo>
                  <a:pt x="1016305" y="194420"/>
                </a:lnTo>
                <a:lnTo>
                  <a:pt x="942007" y="97710"/>
                </a:lnTo>
                <a:lnTo>
                  <a:pt x="909192" y="71800"/>
                </a:lnTo>
                <a:lnTo>
                  <a:pt x="870799" y="47922"/>
                </a:lnTo>
                <a:lnTo>
                  <a:pt x="828117" y="27440"/>
                </a:lnTo>
                <a:lnTo>
                  <a:pt x="782435" y="11716"/>
                </a:lnTo>
                <a:lnTo>
                  <a:pt x="735043" y="2115"/>
                </a:lnTo>
                <a:lnTo>
                  <a:pt x="687230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2608" y="1831311"/>
            <a:ext cx="1715135" cy="1301115"/>
          </a:xfrm>
          <a:custGeom>
            <a:avLst/>
            <a:gdLst/>
            <a:ahLst/>
            <a:cxnLst/>
            <a:rect l="l" t="t" r="r" b="b"/>
            <a:pathLst>
              <a:path w="1715134" h="1301114">
                <a:moveTo>
                  <a:pt x="1641354" y="941617"/>
                </a:moveTo>
                <a:lnTo>
                  <a:pt x="622745" y="941617"/>
                </a:lnTo>
                <a:lnTo>
                  <a:pt x="673802" y="942277"/>
                </a:lnTo>
                <a:lnTo>
                  <a:pt x="719804" y="944706"/>
                </a:lnTo>
                <a:lnTo>
                  <a:pt x="759246" y="949326"/>
                </a:lnTo>
                <a:lnTo>
                  <a:pt x="816328" y="962530"/>
                </a:lnTo>
                <a:lnTo>
                  <a:pt x="859952" y="980127"/>
                </a:lnTo>
                <a:lnTo>
                  <a:pt x="894823" y="1001302"/>
                </a:lnTo>
                <a:lnTo>
                  <a:pt x="925641" y="1025243"/>
                </a:lnTo>
                <a:lnTo>
                  <a:pt x="957112" y="1051136"/>
                </a:lnTo>
                <a:lnTo>
                  <a:pt x="1030144" y="1104565"/>
                </a:lnTo>
                <a:lnTo>
                  <a:pt x="1067845" y="1135401"/>
                </a:lnTo>
                <a:lnTo>
                  <a:pt x="1144685" y="1201376"/>
                </a:lnTo>
                <a:lnTo>
                  <a:pt x="1182298" y="1232007"/>
                </a:lnTo>
                <a:lnTo>
                  <a:pt x="1218358" y="1258062"/>
                </a:lnTo>
                <a:lnTo>
                  <a:pt x="1252100" y="1277288"/>
                </a:lnTo>
                <a:lnTo>
                  <a:pt x="1307054" y="1295803"/>
                </a:lnTo>
                <a:lnTo>
                  <a:pt x="1358550" y="1300958"/>
                </a:lnTo>
                <a:lnTo>
                  <a:pt x="1406274" y="1296230"/>
                </a:lnTo>
                <a:lnTo>
                  <a:pt x="1449913" y="1285096"/>
                </a:lnTo>
                <a:lnTo>
                  <a:pt x="1490015" y="1269876"/>
                </a:lnTo>
                <a:lnTo>
                  <a:pt x="1526816" y="1248250"/>
                </a:lnTo>
                <a:lnTo>
                  <a:pt x="1559532" y="1216741"/>
                </a:lnTo>
                <a:lnTo>
                  <a:pt x="1587375" y="1171872"/>
                </a:lnTo>
                <a:lnTo>
                  <a:pt x="1602703" y="1131672"/>
                </a:lnTo>
                <a:lnTo>
                  <a:pt x="1615563" y="1083229"/>
                </a:lnTo>
                <a:lnTo>
                  <a:pt x="1626561" y="1029364"/>
                </a:lnTo>
                <a:lnTo>
                  <a:pt x="1636301" y="972896"/>
                </a:lnTo>
                <a:lnTo>
                  <a:pt x="1641354" y="941617"/>
                </a:lnTo>
                <a:close/>
              </a:path>
              <a:path w="1715134" h="1301114">
                <a:moveTo>
                  <a:pt x="1239947" y="0"/>
                </a:moveTo>
                <a:lnTo>
                  <a:pt x="1195104" y="1799"/>
                </a:lnTo>
                <a:lnTo>
                  <a:pt x="1145231" y="6893"/>
                </a:lnTo>
                <a:lnTo>
                  <a:pt x="1077757" y="16196"/>
                </a:lnTo>
                <a:lnTo>
                  <a:pt x="894087" y="43960"/>
                </a:lnTo>
                <a:lnTo>
                  <a:pt x="841340" y="53070"/>
                </a:lnTo>
                <a:lnTo>
                  <a:pt x="788676" y="63048"/>
                </a:lnTo>
                <a:lnTo>
                  <a:pt x="737501" y="73894"/>
                </a:lnTo>
                <a:lnTo>
                  <a:pt x="689224" y="85607"/>
                </a:lnTo>
                <a:lnTo>
                  <a:pt x="645252" y="98187"/>
                </a:lnTo>
                <a:lnTo>
                  <a:pt x="592625" y="115728"/>
                </a:lnTo>
                <a:lnTo>
                  <a:pt x="541581" y="134771"/>
                </a:lnTo>
                <a:lnTo>
                  <a:pt x="492883" y="155147"/>
                </a:lnTo>
                <a:lnTo>
                  <a:pt x="447293" y="176683"/>
                </a:lnTo>
                <a:lnTo>
                  <a:pt x="405575" y="199209"/>
                </a:lnTo>
                <a:lnTo>
                  <a:pt x="368489" y="222555"/>
                </a:lnTo>
                <a:lnTo>
                  <a:pt x="336800" y="246550"/>
                </a:lnTo>
                <a:lnTo>
                  <a:pt x="306624" y="283344"/>
                </a:lnTo>
                <a:lnTo>
                  <a:pt x="290933" y="323981"/>
                </a:lnTo>
                <a:lnTo>
                  <a:pt x="281278" y="365741"/>
                </a:lnTo>
                <a:lnTo>
                  <a:pt x="269208" y="405909"/>
                </a:lnTo>
                <a:lnTo>
                  <a:pt x="246275" y="441766"/>
                </a:lnTo>
                <a:lnTo>
                  <a:pt x="214649" y="465427"/>
                </a:lnTo>
                <a:lnTo>
                  <a:pt x="174874" y="483990"/>
                </a:lnTo>
                <a:lnTo>
                  <a:pt x="131653" y="500818"/>
                </a:lnTo>
                <a:lnTo>
                  <a:pt x="89689" y="519274"/>
                </a:lnTo>
                <a:lnTo>
                  <a:pt x="53686" y="542717"/>
                </a:lnTo>
                <a:lnTo>
                  <a:pt x="28346" y="574512"/>
                </a:lnTo>
                <a:lnTo>
                  <a:pt x="14779" y="612110"/>
                </a:lnTo>
                <a:lnTo>
                  <a:pt x="5610" y="658723"/>
                </a:lnTo>
                <a:lnTo>
                  <a:pt x="723" y="710457"/>
                </a:lnTo>
                <a:lnTo>
                  <a:pt x="0" y="763422"/>
                </a:lnTo>
                <a:lnTo>
                  <a:pt x="3323" y="813722"/>
                </a:lnTo>
                <a:lnTo>
                  <a:pt x="10576" y="857467"/>
                </a:lnTo>
                <a:lnTo>
                  <a:pt x="41355" y="919903"/>
                </a:lnTo>
                <a:lnTo>
                  <a:pt x="101302" y="942485"/>
                </a:lnTo>
                <a:lnTo>
                  <a:pt x="212747" y="949326"/>
                </a:lnTo>
                <a:lnTo>
                  <a:pt x="294450" y="951148"/>
                </a:lnTo>
                <a:lnTo>
                  <a:pt x="344260" y="950065"/>
                </a:lnTo>
                <a:lnTo>
                  <a:pt x="568137" y="942303"/>
                </a:lnTo>
                <a:lnTo>
                  <a:pt x="622745" y="941617"/>
                </a:lnTo>
                <a:lnTo>
                  <a:pt x="1641354" y="941617"/>
                </a:lnTo>
                <a:lnTo>
                  <a:pt x="1645389" y="916645"/>
                </a:lnTo>
                <a:lnTo>
                  <a:pt x="1654430" y="863431"/>
                </a:lnTo>
                <a:lnTo>
                  <a:pt x="1663479" y="813507"/>
                </a:lnTo>
                <a:lnTo>
                  <a:pt x="1672063" y="764667"/>
                </a:lnTo>
                <a:lnTo>
                  <a:pt x="1679995" y="716044"/>
                </a:lnTo>
                <a:lnTo>
                  <a:pt x="1687088" y="666770"/>
                </a:lnTo>
                <a:lnTo>
                  <a:pt x="1693158" y="615978"/>
                </a:lnTo>
                <a:lnTo>
                  <a:pt x="1698016" y="562799"/>
                </a:lnTo>
                <a:lnTo>
                  <a:pt x="1702258" y="513193"/>
                </a:lnTo>
                <a:lnTo>
                  <a:pt x="1707117" y="459489"/>
                </a:lnTo>
                <a:lnTo>
                  <a:pt x="1711564" y="403804"/>
                </a:lnTo>
                <a:lnTo>
                  <a:pt x="1714575" y="348256"/>
                </a:lnTo>
                <a:lnTo>
                  <a:pt x="1715122" y="294962"/>
                </a:lnTo>
                <a:lnTo>
                  <a:pt x="1712180" y="246039"/>
                </a:lnTo>
                <a:lnTo>
                  <a:pt x="1704722" y="203604"/>
                </a:lnTo>
                <a:lnTo>
                  <a:pt x="1686965" y="154035"/>
                </a:lnTo>
                <a:lnTo>
                  <a:pt x="1662450" y="112524"/>
                </a:lnTo>
                <a:lnTo>
                  <a:pt x="1632061" y="78228"/>
                </a:lnTo>
                <a:lnTo>
                  <a:pt x="1596683" y="50304"/>
                </a:lnTo>
                <a:lnTo>
                  <a:pt x="1557201" y="27909"/>
                </a:lnTo>
                <a:lnTo>
                  <a:pt x="1510986" y="12511"/>
                </a:lnTo>
                <a:lnTo>
                  <a:pt x="1457450" y="4515"/>
                </a:lnTo>
                <a:lnTo>
                  <a:pt x="1400533" y="1485"/>
                </a:lnTo>
                <a:lnTo>
                  <a:pt x="1239947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5350" y="3289250"/>
            <a:ext cx="1459230" cy="318135"/>
          </a:xfrm>
          <a:custGeom>
            <a:avLst/>
            <a:gdLst/>
            <a:ahLst/>
            <a:cxnLst/>
            <a:rect l="l" t="t" r="r" b="b"/>
            <a:pathLst>
              <a:path w="1459229" h="318135">
                <a:moveTo>
                  <a:pt x="729456" y="0"/>
                </a:moveTo>
                <a:lnTo>
                  <a:pt x="0" y="317850"/>
                </a:lnTo>
                <a:lnTo>
                  <a:pt x="1458911" y="317850"/>
                </a:lnTo>
                <a:lnTo>
                  <a:pt x="729456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8667" y="4694576"/>
            <a:ext cx="3042920" cy="1638935"/>
          </a:xfrm>
          <a:custGeom>
            <a:avLst/>
            <a:gdLst/>
            <a:ahLst/>
            <a:cxnLst/>
            <a:rect l="l" t="t" r="r" b="b"/>
            <a:pathLst>
              <a:path w="3042920" h="1638935">
                <a:moveTo>
                  <a:pt x="510754" y="88116"/>
                </a:moveTo>
                <a:lnTo>
                  <a:pt x="458620" y="89980"/>
                </a:lnTo>
                <a:lnTo>
                  <a:pt x="407725" y="94378"/>
                </a:lnTo>
                <a:lnTo>
                  <a:pt x="358969" y="101888"/>
                </a:lnTo>
                <a:lnTo>
                  <a:pt x="313255" y="113091"/>
                </a:lnTo>
                <a:lnTo>
                  <a:pt x="271484" y="128567"/>
                </a:lnTo>
                <a:lnTo>
                  <a:pt x="234558" y="148894"/>
                </a:lnTo>
                <a:lnTo>
                  <a:pt x="201467" y="175251"/>
                </a:lnTo>
                <a:lnTo>
                  <a:pt x="170645" y="207740"/>
                </a:lnTo>
                <a:lnTo>
                  <a:pt x="142156" y="245332"/>
                </a:lnTo>
                <a:lnTo>
                  <a:pt x="116064" y="286996"/>
                </a:lnTo>
                <a:lnTo>
                  <a:pt x="92434" y="331701"/>
                </a:lnTo>
                <a:lnTo>
                  <a:pt x="71330" y="378417"/>
                </a:lnTo>
                <a:lnTo>
                  <a:pt x="52817" y="426114"/>
                </a:lnTo>
                <a:lnTo>
                  <a:pt x="36959" y="473760"/>
                </a:lnTo>
                <a:lnTo>
                  <a:pt x="23820" y="520326"/>
                </a:lnTo>
                <a:lnTo>
                  <a:pt x="13464" y="564781"/>
                </a:lnTo>
                <a:lnTo>
                  <a:pt x="5958" y="606094"/>
                </a:lnTo>
                <a:lnTo>
                  <a:pt x="803" y="655472"/>
                </a:lnTo>
                <a:lnTo>
                  <a:pt x="0" y="706549"/>
                </a:lnTo>
                <a:lnTo>
                  <a:pt x="3312" y="758200"/>
                </a:lnTo>
                <a:lnTo>
                  <a:pt x="10504" y="809303"/>
                </a:lnTo>
                <a:lnTo>
                  <a:pt x="21343" y="858733"/>
                </a:lnTo>
                <a:lnTo>
                  <a:pt x="35591" y="905368"/>
                </a:lnTo>
                <a:lnTo>
                  <a:pt x="53014" y="948082"/>
                </a:lnTo>
                <a:lnTo>
                  <a:pt x="73377" y="985753"/>
                </a:lnTo>
                <a:lnTo>
                  <a:pt x="96445" y="1017257"/>
                </a:lnTo>
                <a:lnTo>
                  <a:pt x="126809" y="1042701"/>
                </a:lnTo>
                <a:lnTo>
                  <a:pt x="162550" y="1057986"/>
                </a:lnTo>
                <a:lnTo>
                  <a:pt x="202792" y="1066203"/>
                </a:lnTo>
                <a:lnTo>
                  <a:pt x="246662" y="1070438"/>
                </a:lnTo>
                <a:lnTo>
                  <a:pt x="293286" y="1073781"/>
                </a:lnTo>
                <a:lnTo>
                  <a:pt x="341788" y="1079319"/>
                </a:lnTo>
                <a:lnTo>
                  <a:pt x="391295" y="1090140"/>
                </a:lnTo>
                <a:lnTo>
                  <a:pt x="440933" y="1109332"/>
                </a:lnTo>
                <a:lnTo>
                  <a:pt x="476762" y="1129092"/>
                </a:lnTo>
                <a:lnTo>
                  <a:pt x="512584" y="1152401"/>
                </a:lnTo>
                <a:lnTo>
                  <a:pt x="548706" y="1178558"/>
                </a:lnTo>
                <a:lnTo>
                  <a:pt x="585437" y="1206863"/>
                </a:lnTo>
                <a:lnTo>
                  <a:pt x="661954" y="1267107"/>
                </a:lnTo>
                <a:lnTo>
                  <a:pt x="702356" y="1297644"/>
                </a:lnTo>
                <a:lnTo>
                  <a:pt x="744597" y="1327522"/>
                </a:lnTo>
                <a:lnTo>
                  <a:pt x="788985" y="1356041"/>
                </a:lnTo>
                <a:lnTo>
                  <a:pt x="835828" y="1382499"/>
                </a:lnTo>
                <a:lnTo>
                  <a:pt x="885433" y="1406195"/>
                </a:lnTo>
                <a:lnTo>
                  <a:pt x="926699" y="1423435"/>
                </a:lnTo>
                <a:lnTo>
                  <a:pt x="970056" y="1440412"/>
                </a:lnTo>
                <a:lnTo>
                  <a:pt x="1015259" y="1457055"/>
                </a:lnTo>
                <a:lnTo>
                  <a:pt x="1062066" y="1473296"/>
                </a:lnTo>
                <a:lnTo>
                  <a:pt x="1110234" y="1489064"/>
                </a:lnTo>
                <a:lnTo>
                  <a:pt x="1159519" y="1504291"/>
                </a:lnTo>
                <a:lnTo>
                  <a:pt x="1209679" y="1518907"/>
                </a:lnTo>
                <a:lnTo>
                  <a:pt x="1260471" y="1532843"/>
                </a:lnTo>
                <a:lnTo>
                  <a:pt x="1311652" y="1546029"/>
                </a:lnTo>
                <a:lnTo>
                  <a:pt x="1362978" y="1558396"/>
                </a:lnTo>
                <a:lnTo>
                  <a:pt x="1414208" y="1569874"/>
                </a:lnTo>
                <a:lnTo>
                  <a:pt x="1465097" y="1580394"/>
                </a:lnTo>
                <a:lnTo>
                  <a:pt x="1515403" y="1589887"/>
                </a:lnTo>
                <a:lnTo>
                  <a:pt x="1564883" y="1598282"/>
                </a:lnTo>
                <a:lnTo>
                  <a:pt x="1614435" y="1605535"/>
                </a:lnTo>
                <a:lnTo>
                  <a:pt x="1664960" y="1612274"/>
                </a:lnTo>
                <a:lnTo>
                  <a:pt x="1716213" y="1618422"/>
                </a:lnTo>
                <a:lnTo>
                  <a:pt x="1767953" y="1623904"/>
                </a:lnTo>
                <a:lnTo>
                  <a:pt x="1819935" y="1628644"/>
                </a:lnTo>
                <a:lnTo>
                  <a:pt x="1871918" y="1632564"/>
                </a:lnTo>
                <a:lnTo>
                  <a:pt x="1923658" y="1635589"/>
                </a:lnTo>
                <a:lnTo>
                  <a:pt x="1974911" y="1637641"/>
                </a:lnTo>
                <a:lnTo>
                  <a:pt x="2025436" y="1638646"/>
                </a:lnTo>
                <a:lnTo>
                  <a:pt x="2074988" y="1638525"/>
                </a:lnTo>
                <a:lnTo>
                  <a:pt x="2123326" y="1637204"/>
                </a:lnTo>
                <a:lnTo>
                  <a:pt x="2170206" y="1634605"/>
                </a:lnTo>
                <a:lnTo>
                  <a:pt x="2215385" y="1630652"/>
                </a:lnTo>
                <a:lnTo>
                  <a:pt x="2258620" y="1625270"/>
                </a:lnTo>
                <a:lnTo>
                  <a:pt x="2316542" y="1614700"/>
                </a:lnTo>
                <a:lnTo>
                  <a:pt x="2372234" y="1601292"/>
                </a:lnTo>
                <a:lnTo>
                  <a:pt x="2425755" y="1585351"/>
                </a:lnTo>
                <a:lnTo>
                  <a:pt x="2477162" y="1567180"/>
                </a:lnTo>
                <a:lnTo>
                  <a:pt x="2526511" y="1547085"/>
                </a:lnTo>
                <a:lnTo>
                  <a:pt x="2573859" y="1525372"/>
                </a:lnTo>
                <a:lnTo>
                  <a:pt x="2619265" y="1502343"/>
                </a:lnTo>
                <a:lnTo>
                  <a:pt x="2662785" y="1478305"/>
                </a:lnTo>
                <a:lnTo>
                  <a:pt x="2704476" y="1453563"/>
                </a:lnTo>
                <a:lnTo>
                  <a:pt x="2744395" y="1428420"/>
                </a:lnTo>
                <a:lnTo>
                  <a:pt x="2787808" y="1401920"/>
                </a:lnTo>
                <a:lnTo>
                  <a:pt x="2830647" y="1376583"/>
                </a:lnTo>
                <a:lnTo>
                  <a:pt x="2871983" y="1351103"/>
                </a:lnTo>
                <a:lnTo>
                  <a:pt x="2910889" y="1324172"/>
                </a:lnTo>
                <a:lnTo>
                  <a:pt x="2946437" y="1294484"/>
                </a:lnTo>
                <a:lnTo>
                  <a:pt x="2977699" y="1260733"/>
                </a:lnTo>
                <a:lnTo>
                  <a:pt x="3003748" y="1221611"/>
                </a:lnTo>
                <a:lnTo>
                  <a:pt x="3023656" y="1175813"/>
                </a:lnTo>
                <a:lnTo>
                  <a:pt x="3036495" y="1122032"/>
                </a:lnTo>
                <a:lnTo>
                  <a:pt x="3042453" y="1041115"/>
                </a:lnTo>
                <a:lnTo>
                  <a:pt x="3041981" y="993622"/>
                </a:lnTo>
                <a:lnTo>
                  <a:pt x="3039368" y="942565"/>
                </a:lnTo>
                <a:lnTo>
                  <a:pt x="3034731" y="888787"/>
                </a:lnTo>
                <a:lnTo>
                  <a:pt x="3028189" y="833132"/>
                </a:lnTo>
                <a:lnTo>
                  <a:pt x="3019861" y="776445"/>
                </a:lnTo>
                <a:lnTo>
                  <a:pt x="3009865" y="719568"/>
                </a:lnTo>
                <a:lnTo>
                  <a:pt x="2998319" y="663346"/>
                </a:lnTo>
                <a:lnTo>
                  <a:pt x="2985342" y="608623"/>
                </a:lnTo>
                <a:lnTo>
                  <a:pt x="2971053" y="556242"/>
                </a:lnTo>
                <a:lnTo>
                  <a:pt x="2955571" y="507047"/>
                </a:lnTo>
                <a:lnTo>
                  <a:pt x="2939013" y="461883"/>
                </a:lnTo>
                <a:lnTo>
                  <a:pt x="2921498" y="421592"/>
                </a:lnTo>
                <a:lnTo>
                  <a:pt x="2903145" y="387019"/>
                </a:lnTo>
                <a:lnTo>
                  <a:pt x="2875375" y="347568"/>
                </a:lnTo>
                <a:lnTo>
                  <a:pt x="2843540" y="315123"/>
                </a:lnTo>
                <a:lnTo>
                  <a:pt x="2808221" y="288660"/>
                </a:lnTo>
                <a:lnTo>
                  <a:pt x="2769995" y="267156"/>
                </a:lnTo>
                <a:lnTo>
                  <a:pt x="2729444" y="249589"/>
                </a:lnTo>
                <a:lnTo>
                  <a:pt x="2687147" y="234934"/>
                </a:lnTo>
                <a:lnTo>
                  <a:pt x="2643684" y="222169"/>
                </a:lnTo>
                <a:lnTo>
                  <a:pt x="2555576" y="198212"/>
                </a:lnTo>
                <a:lnTo>
                  <a:pt x="2518835" y="187027"/>
                </a:lnTo>
                <a:lnTo>
                  <a:pt x="1140739" y="187027"/>
                </a:lnTo>
                <a:lnTo>
                  <a:pt x="1097615" y="180788"/>
                </a:lnTo>
                <a:lnTo>
                  <a:pt x="1053002" y="169885"/>
                </a:lnTo>
                <a:lnTo>
                  <a:pt x="1006978" y="155924"/>
                </a:lnTo>
                <a:lnTo>
                  <a:pt x="959620" y="140513"/>
                </a:lnTo>
                <a:lnTo>
                  <a:pt x="911009" y="125258"/>
                </a:lnTo>
                <a:lnTo>
                  <a:pt x="861222" y="111768"/>
                </a:lnTo>
                <a:lnTo>
                  <a:pt x="810337" y="101648"/>
                </a:lnTo>
                <a:lnTo>
                  <a:pt x="758433" y="96507"/>
                </a:lnTo>
                <a:lnTo>
                  <a:pt x="615128" y="89669"/>
                </a:lnTo>
                <a:lnTo>
                  <a:pt x="563224" y="88206"/>
                </a:lnTo>
                <a:lnTo>
                  <a:pt x="510754" y="88116"/>
                </a:lnTo>
                <a:close/>
              </a:path>
              <a:path w="3042920" h="1638935">
                <a:moveTo>
                  <a:pt x="1783869" y="0"/>
                </a:moveTo>
                <a:lnTo>
                  <a:pt x="1731768" y="1455"/>
                </a:lnTo>
                <a:lnTo>
                  <a:pt x="1680478" y="4483"/>
                </a:lnTo>
                <a:lnTo>
                  <a:pt x="1630578" y="8958"/>
                </a:lnTo>
                <a:lnTo>
                  <a:pt x="1582650" y="14757"/>
                </a:lnTo>
                <a:lnTo>
                  <a:pt x="1537274" y="21756"/>
                </a:lnTo>
                <a:lnTo>
                  <a:pt x="1495033" y="29832"/>
                </a:lnTo>
                <a:lnTo>
                  <a:pt x="1447866" y="44789"/>
                </a:lnTo>
                <a:lnTo>
                  <a:pt x="1406430" y="65551"/>
                </a:lnTo>
                <a:lnTo>
                  <a:pt x="1369012" y="89884"/>
                </a:lnTo>
                <a:lnTo>
                  <a:pt x="1333901" y="115557"/>
                </a:lnTo>
                <a:lnTo>
                  <a:pt x="1299386" y="140337"/>
                </a:lnTo>
                <a:lnTo>
                  <a:pt x="1263754" y="161991"/>
                </a:lnTo>
                <a:lnTo>
                  <a:pt x="1225294" y="178288"/>
                </a:lnTo>
                <a:lnTo>
                  <a:pt x="1182295" y="186994"/>
                </a:lnTo>
                <a:lnTo>
                  <a:pt x="1140739" y="187027"/>
                </a:lnTo>
                <a:lnTo>
                  <a:pt x="2518835" y="187027"/>
                </a:lnTo>
                <a:lnTo>
                  <a:pt x="2512090" y="184974"/>
                </a:lnTo>
                <a:lnTo>
                  <a:pt x="2469758" y="169532"/>
                </a:lnTo>
                <a:lnTo>
                  <a:pt x="2329254" y="113482"/>
                </a:lnTo>
                <a:lnTo>
                  <a:pt x="2281239" y="95008"/>
                </a:lnTo>
                <a:lnTo>
                  <a:pt x="2232823" y="77258"/>
                </a:lnTo>
                <a:lnTo>
                  <a:pt x="2184122" y="60604"/>
                </a:lnTo>
                <a:lnTo>
                  <a:pt x="2135249" y="45416"/>
                </a:lnTo>
                <a:lnTo>
                  <a:pt x="2086319" y="32067"/>
                </a:lnTo>
                <a:lnTo>
                  <a:pt x="2037446" y="20928"/>
                </a:lnTo>
                <a:lnTo>
                  <a:pt x="1988745" y="12369"/>
                </a:lnTo>
                <a:lnTo>
                  <a:pt x="1939217" y="6300"/>
                </a:lnTo>
                <a:lnTo>
                  <a:pt x="1888174" y="2298"/>
                </a:lnTo>
                <a:lnTo>
                  <a:pt x="1836197" y="239"/>
                </a:lnTo>
                <a:lnTo>
                  <a:pt x="1783869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199939" y="0"/>
                </a:moveTo>
                <a:lnTo>
                  <a:pt x="0" y="90644"/>
                </a:lnTo>
                <a:lnTo>
                  <a:pt x="539" y="143618"/>
                </a:lnTo>
                <a:lnTo>
                  <a:pt x="1180" y="196180"/>
                </a:lnTo>
                <a:lnTo>
                  <a:pt x="1901" y="248414"/>
                </a:lnTo>
                <a:lnTo>
                  <a:pt x="2683" y="300402"/>
                </a:lnTo>
                <a:lnTo>
                  <a:pt x="6010" y="507533"/>
                </a:lnTo>
                <a:lnTo>
                  <a:pt x="6791" y="559521"/>
                </a:lnTo>
                <a:lnTo>
                  <a:pt x="7512" y="611755"/>
                </a:lnTo>
                <a:lnTo>
                  <a:pt x="8153" y="664317"/>
                </a:lnTo>
                <a:lnTo>
                  <a:pt x="8693" y="717290"/>
                </a:lnTo>
                <a:lnTo>
                  <a:pt x="420165" y="721231"/>
                </a:lnTo>
                <a:lnTo>
                  <a:pt x="417267" y="74883"/>
                </a:lnTo>
                <a:lnTo>
                  <a:pt x="19993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04926" y="3928050"/>
            <a:ext cx="420370" cy="721360"/>
          </a:xfrm>
          <a:custGeom>
            <a:avLst/>
            <a:gdLst/>
            <a:ahLst/>
            <a:cxnLst/>
            <a:rect l="l" t="t" r="r" b="b"/>
            <a:pathLst>
              <a:path w="420370" h="721360">
                <a:moveTo>
                  <a:pt x="8694" y="717291"/>
                </a:moveTo>
                <a:lnTo>
                  <a:pt x="8153" y="664317"/>
                </a:lnTo>
                <a:lnTo>
                  <a:pt x="7513" y="611755"/>
                </a:lnTo>
                <a:lnTo>
                  <a:pt x="6792" y="559521"/>
                </a:lnTo>
                <a:lnTo>
                  <a:pt x="6010" y="507533"/>
                </a:lnTo>
                <a:lnTo>
                  <a:pt x="5188" y="455709"/>
                </a:lnTo>
                <a:lnTo>
                  <a:pt x="4347" y="403968"/>
                </a:lnTo>
                <a:lnTo>
                  <a:pt x="3505" y="352226"/>
                </a:lnTo>
                <a:lnTo>
                  <a:pt x="2683" y="300403"/>
                </a:lnTo>
                <a:lnTo>
                  <a:pt x="1901" y="248415"/>
                </a:lnTo>
                <a:lnTo>
                  <a:pt x="1180" y="196181"/>
                </a:lnTo>
                <a:lnTo>
                  <a:pt x="540" y="143618"/>
                </a:lnTo>
                <a:lnTo>
                  <a:pt x="0" y="90645"/>
                </a:lnTo>
                <a:lnTo>
                  <a:pt x="199940" y="0"/>
                </a:lnTo>
                <a:lnTo>
                  <a:pt x="417268" y="74882"/>
                </a:lnTo>
                <a:lnTo>
                  <a:pt x="420166" y="721232"/>
                </a:lnTo>
                <a:lnTo>
                  <a:pt x="8694" y="717291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339029" y="0"/>
                </a:moveTo>
                <a:lnTo>
                  <a:pt x="0" y="153704"/>
                </a:lnTo>
                <a:lnTo>
                  <a:pt x="2896" y="535997"/>
                </a:lnTo>
                <a:lnTo>
                  <a:pt x="521585" y="535997"/>
                </a:lnTo>
                <a:lnTo>
                  <a:pt x="518687" y="63059"/>
                </a:lnTo>
                <a:lnTo>
                  <a:pt x="339029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7699" y="4113284"/>
            <a:ext cx="521970" cy="536575"/>
          </a:xfrm>
          <a:custGeom>
            <a:avLst/>
            <a:gdLst/>
            <a:ahLst/>
            <a:cxnLst/>
            <a:rect l="l" t="t" r="r" b="b"/>
            <a:pathLst>
              <a:path w="521970" h="536575">
                <a:moveTo>
                  <a:pt x="2897" y="535997"/>
                </a:moveTo>
                <a:lnTo>
                  <a:pt x="0" y="153704"/>
                </a:lnTo>
                <a:lnTo>
                  <a:pt x="339029" y="0"/>
                </a:lnTo>
                <a:lnTo>
                  <a:pt x="518687" y="63058"/>
                </a:lnTo>
                <a:lnTo>
                  <a:pt x="521585" y="535997"/>
                </a:lnTo>
                <a:lnTo>
                  <a:pt x="2897" y="535997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91706" y="4231262"/>
            <a:ext cx="236854" cy="80645"/>
          </a:xfrm>
          <a:custGeom>
            <a:avLst/>
            <a:gdLst/>
            <a:ahLst/>
            <a:cxnLst/>
            <a:rect l="l" t="t" r="r" b="b"/>
            <a:pathLst>
              <a:path w="236854" h="80645">
                <a:moveTo>
                  <a:pt x="0" y="80027"/>
                </a:moveTo>
                <a:lnTo>
                  <a:pt x="236450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95614" y="4364391"/>
            <a:ext cx="233045" cy="53340"/>
          </a:xfrm>
          <a:custGeom>
            <a:avLst/>
            <a:gdLst/>
            <a:ahLst/>
            <a:cxnLst/>
            <a:rect l="l" t="t" r="r" b="b"/>
            <a:pathLst>
              <a:path w="233045" h="53339">
                <a:moveTo>
                  <a:pt x="0" y="52723"/>
                </a:moveTo>
                <a:lnTo>
                  <a:pt x="232542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41274" y="1782185"/>
            <a:ext cx="1953866" cy="333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172953" y="0"/>
                </a:moveTo>
                <a:lnTo>
                  <a:pt x="0" y="81448"/>
                </a:lnTo>
                <a:lnTo>
                  <a:pt x="514" y="133354"/>
                </a:lnTo>
                <a:lnTo>
                  <a:pt x="1130" y="184829"/>
                </a:lnTo>
                <a:lnTo>
                  <a:pt x="1824" y="235969"/>
                </a:lnTo>
                <a:lnTo>
                  <a:pt x="2576" y="286869"/>
                </a:lnTo>
                <a:lnTo>
                  <a:pt x="4943" y="439091"/>
                </a:lnTo>
                <a:lnTo>
                  <a:pt x="5695" y="489991"/>
                </a:lnTo>
                <a:lnTo>
                  <a:pt x="6390" y="541130"/>
                </a:lnTo>
                <a:lnTo>
                  <a:pt x="7006" y="592605"/>
                </a:lnTo>
                <a:lnTo>
                  <a:pt x="7520" y="644511"/>
                </a:lnTo>
                <a:lnTo>
                  <a:pt x="363454" y="648053"/>
                </a:lnTo>
                <a:lnTo>
                  <a:pt x="360947" y="67285"/>
                </a:lnTo>
                <a:lnTo>
                  <a:pt x="172953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02328" y="3194170"/>
            <a:ext cx="363855" cy="648335"/>
          </a:xfrm>
          <a:custGeom>
            <a:avLst/>
            <a:gdLst/>
            <a:ahLst/>
            <a:cxnLst/>
            <a:rect l="l" t="t" r="r" b="b"/>
            <a:pathLst>
              <a:path w="363854" h="648335">
                <a:moveTo>
                  <a:pt x="7520" y="644510"/>
                </a:moveTo>
                <a:lnTo>
                  <a:pt x="7006" y="592605"/>
                </a:lnTo>
                <a:lnTo>
                  <a:pt x="6390" y="541130"/>
                </a:lnTo>
                <a:lnTo>
                  <a:pt x="5695" y="489990"/>
                </a:lnTo>
                <a:lnTo>
                  <a:pt x="4943" y="439090"/>
                </a:lnTo>
                <a:lnTo>
                  <a:pt x="4158" y="388333"/>
                </a:lnTo>
                <a:lnTo>
                  <a:pt x="3361" y="337625"/>
                </a:lnTo>
                <a:lnTo>
                  <a:pt x="2576" y="286868"/>
                </a:lnTo>
                <a:lnTo>
                  <a:pt x="1825" y="235968"/>
                </a:lnTo>
                <a:lnTo>
                  <a:pt x="1130" y="184829"/>
                </a:lnTo>
                <a:lnTo>
                  <a:pt x="514" y="133354"/>
                </a:lnTo>
                <a:lnTo>
                  <a:pt x="0" y="81448"/>
                </a:lnTo>
                <a:lnTo>
                  <a:pt x="172954" y="0"/>
                </a:lnTo>
                <a:lnTo>
                  <a:pt x="360948" y="67284"/>
                </a:lnTo>
                <a:lnTo>
                  <a:pt x="363455" y="648052"/>
                </a:lnTo>
                <a:lnTo>
                  <a:pt x="7520" y="644510"/>
                </a:lnTo>
                <a:close/>
              </a:path>
            </a:pathLst>
          </a:custGeom>
          <a:ln w="12700">
            <a:solidFill>
              <a:srgbClr val="0000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93268" y="0"/>
                </a:moveTo>
                <a:lnTo>
                  <a:pt x="0" y="138108"/>
                </a:lnTo>
                <a:lnTo>
                  <a:pt x="2505" y="481611"/>
                </a:lnTo>
                <a:lnTo>
                  <a:pt x="451184" y="481611"/>
                </a:lnTo>
                <a:lnTo>
                  <a:pt x="448677" y="56661"/>
                </a:lnTo>
                <a:lnTo>
                  <a:pt x="293268" y="0"/>
                </a:lnTo>
                <a:close/>
              </a:path>
            </a:pathLst>
          </a:custGeom>
          <a:solidFill>
            <a:srgbClr val="E0E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71171" y="3360610"/>
            <a:ext cx="451484" cy="481965"/>
          </a:xfrm>
          <a:custGeom>
            <a:avLst/>
            <a:gdLst/>
            <a:ahLst/>
            <a:cxnLst/>
            <a:rect l="l" t="t" r="r" b="b"/>
            <a:pathLst>
              <a:path w="451484" h="481964">
                <a:moveTo>
                  <a:pt x="2506" y="481612"/>
                </a:moveTo>
                <a:lnTo>
                  <a:pt x="0" y="138109"/>
                </a:lnTo>
                <a:lnTo>
                  <a:pt x="293269" y="0"/>
                </a:lnTo>
                <a:lnTo>
                  <a:pt x="448677" y="56660"/>
                </a:lnTo>
                <a:lnTo>
                  <a:pt x="451184" y="481612"/>
                </a:lnTo>
                <a:lnTo>
                  <a:pt x="2506" y="481612"/>
                </a:lnTo>
                <a:close/>
              </a:path>
            </a:pathLst>
          </a:custGeom>
          <a:ln w="12700">
            <a:solidFill>
              <a:srgbClr val="000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17887" y="3466617"/>
            <a:ext cx="205104" cy="72390"/>
          </a:xfrm>
          <a:custGeom>
            <a:avLst/>
            <a:gdLst/>
            <a:ahLst/>
            <a:cxnLst/>
            <a:rect l="l" t="t" r="r" b="b"/>
            <a:pathLst>
              <a:path w="205104" h="72389">
                <a:moveTo>
                  <a:pt x="0" y="71907"/>
                </a:moveTo>
                <a:lnTo>
                  <a:pt x="20453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21268" y="3586240"/>
            <a:ext cx="201295" cy="47625"/>
          </a:xfrm>
          <a:custGeom>
            <a:avLst/>
            <a:gdLst/>
            <a:ahLst/>
            <a:cxnLst/>
            <a:rect l="l" t="t" r="r" b="b"/>
            <a:pathLst>
              <a:path w="201295" h="47625">
                <a:moveTo>
                  <a:pt x="0" y="47373"/>
                </a:moveTo>
                <a:lnTo>
                  <a:pt x="201155" y="0"/>
                </a:lnTo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98348" y="1531491"/>
            <a:ext cx="4205605" cy="4646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110">
              <a:lnSpc>
                <a:spcPts val="1614"/>
              </a:lnSpc>
            </a:pPr>
            <a:r>
              <a:rPr sz="1400" spc="-5">
                <a:latin typeface="Calibri"/>
                <a:cs typeface="Calibri"/>
              </a:rPr>
              <a:t>mobile</a:t>
            </a:r>
            <a:r>
              <a:rPr sz="1400" spc="-1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  <a:p>
            <a:pPr marL="2120265">
              <a:lnSpc>
                <a:spcPct val="100000"/>
              </a:lnSpc>
              <a:spcBef>
                <a:spcPts val="960"/>
              </a:spcBef>
              <a:tabLst>
                <a:tab pos="3552825" algn="l"/>
              </a:tabLst>
            </a:pPr>
            <a:r>
              <a:rPr sz="1400">
                <a:latin typeface="Calibri"/>
                <a:cs typeface="Calibri"/>
              </a:rPr>
              <a:t>na	P</a:t>
            </a: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alibri"/>
              <a:cs typeface="Calibri"/>
            </a:endParaRPr>
          </a:p>
          <a:p>
            <a:pPr marL="1459230" marR="1893570">
              <a:lnSpc>
                <a:spcPts val="1610"/>
              </a:lnSpc>
            </a:pPr>
            <a:r>
              <a:rPr sz="1400" spc="-5">
                <a:latin typeface="Calibri"/>
                <a:cs typeface="Calibri"/>
              </a:rPr>
              <a:t>local or  regional</a:t>
            </a:r>
            <a:r>
              <a:rPr sz="1400" spc="-80">
                <a:latin typeface="Calibri"/>
                <a:cs typeface="Calibri"/>
              </a:rPr>
              <a:t> </a:t>
            </a:r>
            <a:r>
              <a:rPr sz="1400" spc="-5">
                <a:latin typeface="Calibri"/>
                <a:cs typeface="Calibri"/>
              </a:rPr>
              <a:t>ISP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  <a:tabLst>
                <a:tab pos="2755900" algn="l"/>
              </a:tabLst>
            </a:pPr>
            <a:r>
              <a:rPr sz="1400" spc="-5">
                <a:latin typeface="Calibri"/>
                <a:cs typeface="Calibri"/>
              </a:rPr>
              <a:t>home network	</a:t>
            </a:r>
            <a:r>
              <a:rPr sz="2100" spc="-30" baseline="-15873">
                <a:latin typeface="Calibri"/>
                <a:cs typeface="Calibri"/>
              </a:rPr>
              <a:t>co</a:t>
            </a:r>
            <a:endParaRPr sz="2100" baseline="-15873">
              <a:latin typeface="Calibri"/>
              <a:cs typeface="Calibri"/>
            </a:endParaRPr>
          </a:p>
          <a:p>
            <a:pPr marL="2755900">
              <a:lnSpc>
                <a:spcPts val="1585"/>
              </a:lnSpc>
              <a:spcBef>
                <a:spcPts val="310"/>
              </a:spcBef>
            </a:pPr>
            <a:r>
              <a:rPr sz="1400" spc="-10">
                <a:latin typeface="Calibri"/>
                <a:cs typeface="Calibri"/>
              </a:rPr>
              <a:t>pro</a:t>
            </a:r>
            <a:endParaRPr sz="1400">
              <a:latin typeface="Calibri"/>
              <a:cs typeface="Calibri"/>
            </a:endParaRPr>
          </a:p>
          <a:p>
            <a:pPr marL="2755900">
              <a:lnSpc>
                <a:spcPts val="1585"/>
              </a:lnSpc>
              <a:tabLst>
                <a:tab pos="4090035" algn="l"/>
              </a:tabLst>
            </a:pPr>
            <a:r>
              <a:rPr sz="1400">
                <a:latin typeface="Calibri"/>
                <a:cs typeface="Calibri"/>
              </a:rPr>
              <a:t>n</a:t>
            </a:r>
            <a:r>
              <a:rPr sz="1400" spc="-5">
                <a:latin typeface="Calibri"/>
                <a:cs typeface="Calibri"/>
              </a:rPr>
              <a:t>e</a:t>
            </a:r>
            <a:r>
              <a:rPr sz="1400" spc="5">
                <a:latin typeface="Calibri"/>
                <a:cs typeface="Calibri"/>
              </a:rPr>
              <a:t>t</a:t>
            </a:r>
            <a:r>
              <a:rPr sz="1400" spc="-15">
                <a:latin typeface="Calibri"/>
                <a:cs typeface="Calibri"/>
              </a:rPr>
              <a:t>w</a:t>
            </a:r>
            <a:r>
              <a:rPr sz="1400">
                <a:latin typeface="Calibri"/>
                <a:cs typeface="Calibri"/>
              </a:rPr>
              <a:t>o	</a:t>
            </a:r>
            <a:r>
              <a:rPr sz="1650" spc="-37" baseline="-12626">
                <a:latin typeface="Calibri"/>
                <a:cs typeface="Calibri"/>
              </a:rPr>
              <a:t>e</a:t>
            </a:r>
            <a:r>
              <a:rPr sz="1650" baseline="-12626">
                <a:latin typeface="Calibri"/>
                <a:cs typeface="Calibri"/>
              </a:rPr>
              <a:t>r</a:t>
            </a: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/>
              <a:cs typeface="Calibri"/>
            </a:endParaRPr>
          </a:p>
          <a:p>
            <a:pPr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enterprise</a:t>
            </a:r>
            <a:endParaRPr sz="1400">
              <a:latin typeface="Calibri"/>
              <a:cs typeface="Calibri"/>
            </a:endParaRPr>
          </a:p>
          <a:p>
            <a:pPr marL="396875">
              <a:lnSpc>
                <a:spcPts val="1535"/>
              </a:lnSpc>
            </a:pPr>
            <a:r>
              <a:rPr sz="1400" spc="-5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59919" y="3580124"/>
            <a:ext cx="413384" cy="64135"/>
          </a:xfrm>
          <a:custGeom>
            <a:avLst/>
            <a:gdLst/>
            <a:ahLst/>
            <a:cxnLst/>
            <a:rect l="l" t="t" r="r" b="b"/>
            <a:pathLst>
              <a:path w="413384" h="64135">
                <a:moveTo>
                  <a:pt x="412964" y="637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60833" y="3640683"/>
            <a:ext cx="346075" cy="739140"/>
          </a:xfrm>
          <a:custGeom>
            <a:avLst/>
            <a:gdLst/>
            <a:ahLst/>
            <a:cxnLst/>
            <a:rect l="l" t="t" r="r" b="b"/>
            <a:pathLst>
              <a:path w="346075" h="739139">
                <a:moveTo>
                  <a:pt x="345866" y="73897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36896" y="3633421"/>
            <a:ext cx="336550" cy="395605"/>
          </a:xfrm>
          <a:custGeom>
            <a:avLst/>
            <a:gdLst/>
            <a:ahLst/>
            <a:cxnLst/>
            <a:rect l="l" t="t" r="r" b="b"/>
            <a:pathLst>
              <a:path w="336550" h="395604">
                <a:moveTo>
                  <a:pt x="0" y="395340"/>
                </a:moveTo>
                <a:lnTo>
                  <a:pt x="3359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50619" y="4071642"/>
            <a:ext cx="508634" cy="349250"/>
          </a:xfrm>
          <a:custGeom>
            <a:avLst/>
            <a:gdLst/>
            <a:ahLst/>
            <a:cxnLst/>
            <a:rect l="l" t="t" r="r" b="b"/>
            <a:pathLst>
              <a:path w="508634" h="349250">
                <a:moveTo>
                  <a:pt x="508543" y="348647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76868" y="3507671"/>
            <a:ext cx="382905" cy="517525"/>
          </a:xfrm>
          <a:custGeom>
            <a:avLst/>
            <a:gdLst/>
            <a:ahLst/>
            <a:cxnLst/>
            <a:rect l="l" t="t" r="r" b="b"/>
            <a:pathLst>
              <a:path w="382904" h="517525">
                <a:moveTo>
                  <a:pt x="382424" y="0"/>
                </a:moveTo>
                <a:lnTo>
                  <a:pt x="0" y="5170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37668" y="2754692"/>
            <a:ext cx="488315" cy="839469"/>
          </a:xfrm>
          <a:custGeom>
            <a:avLst/>
            <a:gdLst/>
            <a:ahLst/>
            <a:cxnLst/>
            <a:rect l="l" t="t" r="r" b="b"/>
            <a:pathLst>
              <a:path w="488315" h="839470">
                <a:moveTo>
                  <a:pt x="0" y="0"/>
                </a:moveTo>
                <a:lnTo>
                  <a:pt x="488174" y="83933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98718" y="2695012"/>
            <a:ext cx="381000" cy="695325"/>
          </a:xfrm>
          <a:custGeom>
            <a:avLst/>
            <a:gdLst/>
            <a:ahLst/>
            <a:cxnLst/>
            <a:rect l="l" t="t" r="r" b="b"/>
            <a:pathLst>
              <a:path w="381000" h="695325">
                <a:moveTo>
                  <a:pt x="380432" y="0"/>
                </a:moveTo>
                <a:lnTo>
                  <a:pt x="0" y="6948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32958" y="4838517"/>
            <a:ext cx="524510" cy="261620"/>
          </a:xfrm>
          <a:custGeom>
            <a:avLst/>
            <a:gdLst/>
            <a:ahLst/>
            <a:cxnLst/>
            <a:rect l="l" t="t" r="r" b="b"/>
            <a:pathLst>
              <a:path w="524509" h="261620">
                <a:moveTo>
                  <a:pt x="0" y="0"/>
                </a:moveTo>
                <a:lnTo>
                  <a:pt x="524483" y="26153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0066" y="4838516"/>
            <a:ext cx="569595" cy="246379"/>
          </a:xfrm>
          <a:custGeom>
            <a:avLst/>
            <a:gdLst/>
            <a:ahLst/>
            <a:cxnLst/>
            <a:rect l="l" t="t" r="r" b="b"/>
            <a:pathLst>
              <a:path w="569595" h="246379">
                <a:moveTo>
                  <a:pt x="0" y="246266"/>
                </a:moveTo>
                <a:lnTo>
                  <a:pt x="56925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10207" y="5117334"/>
            <a:ext cx="227329" cy="127000"/>
          </a:xfrm>
          <a:custGeom>
            <a:avLst/>
            <a:gdLst/>
            <a:ahLst/>
            <a:cxnLst/>
            <a:rect l="l" t="t" r="r" b="b"/>
            <a:pathLst>
              <a:path w="227329" h="127000">
                <a:moveTo>
                  <a:pt x="0" y="0"/>
                </a:moveTo>
                <a:lnTo>
                  <a:pt x="226800" y="127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48367" y="529046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0" y="127000"/>
                </a:moveTo>
                <a:lnTo>
                  <a:pt x="4127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3816" y="5282252"/>
            <a:ext cx="68580" cy="294005"/>
          </a:xfrm>
          <a:custGeom>
            <a:avLst/>
            <a:gdLst/>
            <a:ahLst/>
            <a:cxnLst/>
            <a:rect l="l" t="t" r="r" b="b"/>
            <a:pathLst>
              <a:path w="68579" h="294004">
                <a:moveTo>
                  <a:pt x="68080" y="0"/>
                </a:moveTo>
                <a:lnTo>
                  <a:pt x="0" y="29396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88730" y="5307931"/>
            <a:ext cx="280670" cy="269875"/>
          </a:xfrm>
          <a:custGeom>
            <a:avLst/>
            <a:gdLst/>
            <a:ahLst/>
            <a:cxnLst/>
            <a:rect l="l" t="t" r="r" b="b"/>
            <a:pathLst>
              <a:path w="280670" h="269875">
                <a:moveTo>
                  <a:pt x="280374" y="269876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88730" y="5258047"/>
            <a:ext cx="914400" cy="468630"/>
          </a:xfrm>
          <a:custGeom>
            <a:avLst/>
            <a:gdLst/>
            <a:ahLst/>
            <a:cxnLst/>
            <a:rect l="l" t="t" r="r" b="b"/>
            <a:pathLst>
              <a:path w="914400" h="468629">
                <a:moveTo>
                  <a:pt x="0" y="0"/>
                </a:moveTo>
                <a:lnTo>
                  <a:pt x="914184" y="46862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59423" y="50365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79">
                <a:moveTo>
                  <a:pt x="0" y="207771"/>
                </a:moveTo>
                <a:lnTo>
                  <a:pt x="4042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00634" y="2169431"/>
            <a:ext cx="762000" cy="577850"/>
          </a:xfrm>
          <a:custGeom>
            <a:avLst/>
            <a:gdLst/>
            <a:ahLst/>
            <a:cxnLst/>
            <a:rect l="l" t="t" r="r" b="b"/>
            <a:pathLst>
              <a:path w="762000" h="577850">
                <a:moveTo>
                  <a:pt x="761467" y="0"/>
                </a:moveTo>
                <a:lnTo>
                  <a:pt x="0" y="5773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72134" y="2200506"/>
            <a:ext cx="149860" cy="518795"/>
          </a:xfrm>
          <a:custGeom>
            <a:avLst/>
            <a:gdLst/>
            <a:ahLst/>
            <a:cxnLst/>
            <a:rect l="l" t="t" r="r" b="b"/>
            <a:pathLst>
              <a:path w="149859" h="518794">
                <a:moveTo>
                  <a:pt x="149360" y="0"/>
                </a:moveTo>
                <a:lnTo>
                  <a:pt x="0" y="5184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69541" y="2169431"/>
            <a:ext cx="788670" cy="99060"/>
          </a:xfrm>
          <a:custGeom>
            <a:avLst/>
            <a:gdLst/>
            <a:ahLst/>
            <a:cxnLst/>
            <a:rect l="l" t="t" r="r" b="b"/>
            <a:pathLst>
              <a:path w="788670" h="99060">
                <a:moveTo>
                  <a:pt x="788589" y="0"/>
                </a:moveTo>
                <a:lnTo>
                  <a:pt x="0" y="9888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62103" y="2127324"/>
            <a:ext cx="279400" cy="42545"/>
          </a:xfrm>
          <a:custGeom>
            <a:avLst/>
            <a:gdLst/>
            <a:ahLst/>
            <a:cxnLst/>
            <a:rect l="l" t="t" r="r" b="b"/>
            <a:pathLst>
              <a:path w="279400" h="42544">
                <a:moveTo>
                  <a:pt x="279002" y="0"/>
                </a:moveTo>
                <a:lnTo>
                  <a:pt x="0" y="4210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81992" y="2718966"/>
            <a:ext cx="353695" cy="67945"/>
          </a:xfrm>
          <a:custGeom>
            <a:avLst/>
            <a:gdLst/>
            <a:ahLst/>
            <a:cxnLst/>
            <a:rect l="l" t="t" r="r" b="b"/>
            <a:pathLst>
              <a:path w="353695" h="67944">
                <a:moveTo>
                  <a:pt x="353541" y="6780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69222" y="2268312"/>
            <a:ext cx="1300480" cy="607060"/>
          </a:xfrm>
          <a:custGeom>
            <a:avLst/>
            <a:gdLst/>
            <a:ahLst/>
            <a:cxnLst/>
            <a:rect l="l" t="t" r="r" b="b"/>
            <a:pathLst>
              <a:path w="1300479" h="607060">
                <a:moveTo>
                  <a:pt x="1300319" y="0"/>
                </a:moveTo>
                <a:lnTo>
                  <a:pt x="0" y="6066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78705" y="4113379"/>
            <a:ext cx="429895" cy="706120"/>
          </a:xfrm>
          <a:custGeom>
            <a:avLst/>
            <a:gdLst/>
            <a:ahLst/>
            <a:cxnLst/>
            <a:rect l="l" t="t" r="r" b="b"/>
            <a:pathLst>
              <a:path w="429895" h="706120">
                <a:moveTo>
                  <a:pt x="0" y="705603"/>
                </a:moveTo>
                <a:lnTo>
                  <a:pt x="4293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62237" y="3813930"/>
            <a:ext cx="506411" cy="106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42073" y="5480937"/>
            <a:ext cx="452013" cy="95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80865" y="2158167"/>
            <a:ext cx="457200" cy="332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26195" y="0"/>
                </a:moveTo>
                <a:lnTo>
                  <a:pt x="15998" y="1944"/>
                </a:lnTo>
                <a:lnTo>
                  <a:pt x="7672" y="7246"/>
                </a:lnTo>
                <a:lnTo>
                  <a:pt x="2058" y="15111"/>
                </a:lnTo>
                <a:lnTo>
                  <a:pt x="0" y="24742"/>
                </a:lnTo>
                <a:lnTo>
                  <a:pt x="2058" y="34373"/>
                </a:lnTo>
                <a:lnTo>
                  <a:pt x="7672" y="42237"/>
                </a:lnTo>
                <a:lnTo>
                  <a:pt x="15998" y="47539"/>
                </a:lnTo>
                <a:lnTo>
                  <a:pt x="26195" y="49484"/>
                </a:lnTo>
                <a:lnTo>
                  <a:pt x="36390" y="47539"/>
                </a:lnTo>
                <a:lnTo>
                  <a:pt x="44716" y="42237"/>
                </a:lnTo>
                <a:lnTo>
                  <a:pt x="50330" y="34373"/>
                </a:lnTo>
                <a:lnTo>
                  <a:pt x="52388" y="24742"/>
                </a:lnTo>
                <a:lnTo>
                  <a:pt x="50330" y="15111"/>
                </a:lnTo>
                <a:lnTo>
                  <a:pt x="44716" y="7246"/>
                </a:lnTo>
                <a:lnTo>
                  <a:pt x="36390" y="1944"/>
                </a:lnTo>
                <a:lnTo>
                  <a:pt x="2619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74540" y="2292995"/>
            <a:ext cx="52705" cy="49530"/>
          </a:xfrm>
          <a:custGeom>
            <a:avLst/>
            <a:gdLst/>
            <a:ahLst/>
            <a:cxnLst/>
            <a:rect l="l" t="t" r="r" b="b"/>
            <a:pathLst>
              <a:path w="52704" h="49530">
                <a:moveTo>
                  <a:pt x="0" y="24742"/>
                </a:moveTo>
                <a:lnTo>
                  <a:pt x="2058" y="15111"/>
                </a:lnTo>
                <a:lnTo>
                  <a:pt x="7672" y="7246"/>
                </a:lnTo>
                <a:lnTo>
                  <a:pt x="15998" y="1944"/>
                </a:lnTo>
                <a:lnTo>
                  <a:pt x="26194" y="0"/>
                </a:lnTo>
                <a:lnTo>
                  <a:pt x="36389" y="1944"/>
                </a:lnTo>
                <a:lnTo>
                  <a:pt x="44715" y="7246"/>
                </a:lnTo>
                <a:lnTo>
                  <a:pt x="50329" y="15111"/>
                </a:lnTo>
                <a:lnTo>
                  <a:pt x="52388" y="24742"/>
                </a:lnTo>
                <a:lnTo>
                  <a:pt x="50329" y="34373"/>
                </a:lnTo>
                <a:lnTo>
                  <a:pt x="44715" y="42238"/>
                </a:lnTo>
                <a:lnTo>
                  <a:pt x="36389" y="47540"/>
                </a:lnTo>
                <a:lnTo>
                  <a:pt x="26194" y="49485"/>
                </a:lnTo>
                <a:lnTo>
                  <a:pt x="15998" y="47540"/>
                </a:lnTo>
                <a:lnTo>
                  <a:pt x="7672" y="42238"/>
                </a:lnTo>
                <a:lnTo>
                  <a:pt x="2058" y="34373"/>
                </a:lnTo>
                <a:lnTo>
                  <a:pt x="0" y="247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07860" y="2700359"/>
            <a:ext cx="227965" cy="174625"/>
          </a:xfrm>
          <a:custGeom>
            <a:avLst/>
            <a:gdLst/>
            <a:ahLst/>
            <a:cxnLst/>
            <a:rect l="l" t="t" r="r" b="b"/>
            <a:pathLst>
              <a:path w="227965" h="174625">
                <a:moveTo>
                  <a:pt x="0" y="0"/>
                </a:moveTo>
                <a:lnTo>
                  <a:pt x="227964" y="174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50697" y="2309375"/>
            <a:ext cx="149225" cy="420370"/>
          </a:xfrm>
          <a:custGeom>
            <a:avLst/>
            <a:gdLst/>
            <a:ahLst/>
            <a:cxnLst/>
            <a:rect l="l" t="t" r="r" b="b"/>
            <a:pathLst>
              <a:path w="149225" h="420369">
                <a:moveTo>
                  <a:pt x="149225" y="0"/>
                </a:moveTo>
                <a:lnTo>
                  <a:pt x="0" y="42023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99922" y="2309375"/>
            <a:ext cx="149225" cy="418465"/>
          </a:xfrm>
          <a:custGeom>
            <a:avLst/>
            <a:gdLst/>
            <a:ahLst/>
            <a:cxnLst/>
            <a:rect l="l" t="t" r="r" b="b"/>
            <a:pathLst>
              <a:path w="149225" h="418464">
                <a:moveTo>
                  <a:pt x="0" y="0"/>
                </a:moveTo>
                <a:lnTo>
                  <a:pt x="149225" y="41835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50697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0" y="0"/>
                </a:moveTo>
                <a:lnTo>
                  <a:pt x="149225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99922" y="2727733"/>
            <a:ext cx="149225" cy="45720"/>
          </a:xfrm>
          <a:custGeom>
            <a:avLst/>
            <a:gdLst/>
            <a:ahLst/>
            <a:cxnLst/>
            <a:rect l="l" t="t" r="r" b="b"/>
            <a:pathLst>
              <a:path w="149225" h="45719">
                <a:moveTo>
                  <a:pt x="149225" y="0"/>
                </a:moveTo>
                <a:lnTo>
                  <a:pt x="0" y="456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41172" y="2537482"/>
            <a:ext cx="317500" cy="2016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99922" y="2483847"/>
            <a:ext cx="57150" cy="17145"/>
          </a:xfrm>
          <a:custGeom>
            <a:avLst/>
            <a:gdLst/>
            <a:ahLst/>
            <a:cxnLst/>
            <a:rect l="l" t="t" r="r" b="b"/>
            <a:pathLst>
              <a:path w="57150" h="17144">
                <a:moveTo>
                  <a:pt x="0" y="16884"/>
                </a:moveTo>
                <a:lnTo>
                  <a:pt x="5677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99922" y="2396925"/>
            <a:ext cx="36195" cy="13335"/>
          </a:xfrm>
          <a:custGeom>
            <a:avLst/>
            <a:gdLst/>
            <a:ahLst/>
            <a:cxnLst/>
            <a:rect l="l" t="t" r="r" b="b"/>
            <a:pathLst>
              <a:path w="36195" h="13335">
                <a:moveTo>
                  <a:pt x="0" y="13132"/>
                </a:moveTo>
                <a:lnTo>
                  <a:pt x="3566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135865" y="2478219"/>
            <a:ext cx="69215" cy="22860"/>
          </a:xfrm>
          <a:custGeom>
            <a:avLst/>
            <a:gdLst/>
            <a:ahLst/>
            <a:cxnLst/>
            <a:rect l="l" t="t" r="r" b="b"/>
            <a:pathLst>
              <a:path w="69215" h="22860">
                <a:moveTo>
                  <a:pt x="0" y="0"/>
                </a:moveTo>
                <a:lnTo>
                  <a:pt x="69153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66437" y="2393172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40" h="22860">
                <a:moveTo>
                  <a:pt x="0" y="0"/>
                </a:moveTo>
                <a:lnTo>
                  <a:pt x="40036" y="2251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13880" y="3861898"/>
            <a:ext cx="370168" cy="306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90610" y="5524232"/>
            <a:ext cx="380933" cy="317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83580" y="5065641"/>
            <a:ext cx="393738" cy="142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83579" y="5065641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7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783784" y="4989982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49614" y="5007966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1" y="25345"/>
                </a:moveTo>
                <a:lnTo>
                  <a:pt x="51123" y="25345"/>
                </a:lnTo>
                <a:lnTo>
                  <a:pt x="128953" y="58200"/>
                </a:lnTo>
                <a:lnTo>
                  <a:pt x="192247" y="34150"/>
                </a:lnTo>
                <a:lnTo>
                  <a:pt x="130262" y="34150"/>
                </a:lnTo>
                <a:lnTo>
                  <a:pt x="109281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2" y="34150"/>
                </a:lnTo>
                <a:lnTo>
                  <a:pt x="192247" y="34150"/>
                </a:lnTo>
                <a:lnTo>
                  <a:pt x="213885" y="25928"/>
                </a:lnTo>
                <a:lnTo>
                  <a:pt x="233200" y="25928"/>
                </a:lnTo>
                <a:lnTo>
                  <a:pt x="261932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3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3" y="25345"/>
                </a:lnTo>
                <a:lnTo>
                  <a:pt x="109281" y="25345"/>
                </a:lnTo>
                <a:lnTo>
                  <a:pt x="51123" y="938"/>
                </a:lnTo>
                <a:close/>
              </a:path>
              <a:path w="262254" h="58420">
                <a:moveTo>
                  <a:pt x="233200" y="25928"/>
                </a:moveTo>
                <a:lnTo>
                  <a:pt x="213885" y="25928"/>
                </a:lnTo>
                <a:lnTo>
                  <a:pt x="223867" y="30039"/>
                </a:lnTo>
                <a:lnTo>
                  <a:pt x="233200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841956" y="5033280"/>
            <a:ext cx="276889" cy="786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49363" y="5452959"/>
            <a:ext cx="308626" cy="769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49364" y="5452959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50222" y="53390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71673" y="5352639"/>
            <a:ext cx="261397" cy="939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76640" y="5043078"/>
            <a:ext cx="393738" cy="1429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76640" y="5043078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7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1"/>
                </a:lnTo>
                <a:lnTo>
                  <a:pt x="37940" y="112532"/>
                </a:lnTo>
                <a:lnTo>
                  <a:pt x="80507" y="127847"/>
                </a:lnTo>
                <a:lnTo>
                  <a:pt x="134487" y="137891"/>
                </a:lnTo>
                <a:lnTo>
                  <a:pt x="196641" y="141498"/>
                </a:lnTo>
                <a:lnTo>
                  <a:pt x="258795" y="137891"/>
                </a:lnTo>
                <a:lnTo>
                  <a:pt x="312775" y="127847"/>
                </a:lnTo>
                <a:lnTo>
                  <a:pt x="355341" y="112532"/>
                </a:lnTo>
                <a:lnTo>
                  <a:pt x="383257" y="93111"/>
                </a:lnTo>
                <a:lnTo>
                  <a:pt x="393282" y="70749"/>
                </a:lnTo>
                <a:lnTo>
                  <a:pt x="383257" y="48386"/>
                </a:lnTo>
                <a:lnTo>
                  <a:pt x="355341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76845" y="4967419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42676" y="4985404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2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7" y="34149"/>
                </a:lnTo>
                <a:lnTo>
                  <a:pt x="130261" y="34149"/>
                </a:lnTo>
                <a:lnTo>
                  <a:pt x="109282" y="25345"/>
                </a:lnTo>
                <a:close/>
              </a:path>
              <a:path w="262254" h="58420">
                <a:moveTo>
                  <a:pt x="210579" y="0"/>
                </a:moveTo>
                <a:lnTo>
                  <a:pt x="130261" y="34149"/>
                </a:lnTo>
                <a:lnTo>
                  <a:pt x="192247" y="34149"/>
                </a:lnTo>
                <a:lnTo>
                  <a:pt x="213884" y="25927"/>
                </a:lnTo>
                <a:lnTo>
                  <a:pt x="233200" y="25927"/>
                </a:lnTo>
                <a:lnTo>
                  <a:pt x="261931" y="13271"/>
                </a:lnTo>
                <a:lnTo>
                  <a:pt x="210579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8"/>
                </a:lnTo>
                <a:lnTo>
                  <a:pt x="51122" y="25345"/>
                </a:lnTo>
                <a:lnTo>
                  <a:pt x="109282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200" y="25927"/>
                </a:moveTo>
                <a:lnTo>
                  <a:pt x="213884" y="25927"/>
                </a:lnTo>
                <a:lnTo>
                  <a:pt x="223867" y="30038"/>
                </a:lnTo>
                <a:lnTo>
                  <a:pt x="233200" y="25927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35016" y="5010716"/>
            <a:ext cx="276890" cy="78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11520" y="5308356"/>
            <a:ext cx="308626" cy="769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11519" y="5308356"/>
            <a:ext cx="309245" cy="77470"/>
          </a:xfrm>
          <a:custGeom>
            <a:avLst/>
            <a:gdLst/>
            <a:ahLst/>
            <a:cxnLst/>
            <a:rect l="l" t="t" r="r" b="b"/>
            <a:pathLst>
              <a:path w="309245" h="77470">
                <a:moveTo>
                  <a:pt x="0" y="0"/>
                </a:moveTo>
                <a:lnTo>
                  <a:pt x="308626" y="0"/>
                </a:lnTo>
                <a:lnTo>
                  <a:pt x="308626" y="76915"/>
                </a:lnTo>
                <a:lnTo>
                  <a:pt x="0" y="7691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0591" y="0"/>
                </a:moveTo>
                <a:lnTo>
                  <a:pt x="0" y="115799"/>
                </a:lnTo>
                <a:lnTo>
                  <a:pt x="308881" y="116725"/>
                </a:lnTo>
                <a:lnTo>
                  <a:pt x="278851" y="1852"/>
                </a:lnTo>
                <a:lnTo>
                  <a:pt x="2059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312378" y="5194433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0" y="115799"/>
                </a:moveTo>
                <a:lnTo>
                  <a:pt x="20592" y="0"/>
                </a:lnTo>
                <a:lnTo>
                  <a:pt x="278851" y="1852"/>
                </a:lnTo>
                <a:lnTo>
                  <a:pt x="308882" y="116726"/>
                </a:lnTo>
                <a:lnTo>
                  <a:pt x="0" y="1157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333827" y="5208036"/>
            <a:ext cx="261397" cy="93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439846" y="2870555"/>
            <a:ext cx="353659" cy="110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39846" y="2870555"/>
            <a:ext cx="353695" cy="110489"/>
          </a:xfrm>
          <a:custGeom>
            <a:avLst/>
            <a:gdLst/>
            <a:ahLst/>
            <a:cxnLst/>
            <a:rect l="l" t="t" r="r" b="b"/>
            <a:pathLst>
              <a:path w="353695" h="110489">
                <a:moveTo>
                  <a:pt x="353622" y="260"/>
                </a:moveTo>
                <a:lnTo>
                  <a:pt x="353658" y="58092"/>
                </a:lnTo>
                <a:lnTo>
                  <a:pt x="283990" y="98597"/>
                </a:lnTo>
                <a:lnTo>
                  <a:pt x="228978" y="107367"/>
                </a:lnTo>
                <a:lnTo>
                  <a:pt x="178244" y="110028"/>
                </a:lnTo>
                <a:lnTo>
                  <a:pt x="127050" y="107437"/>
                </a:lnTo>
                <a:lnTo>
                  <a:pt x="71064" y="98796"/>
                </a:lnTo>
                <a:lnTo>
                  <a:pt x="24197" y="82769"/>
                </a:lnTo>
                <a:lnTo>
                  <a:pt x="360" y="58026"/>
                </a:lnTo>
                <a:lnTo>
                  <a:pt x="342" y="44778"/>
                </a:lnTo>
                <a:lnTo>
                  <a:pt x="180" y="29013"/>
                </a:lnTo>
                <a:lnTo>
                  <a:pt x="17" y="13248"/>
                </a:lnTo>
                <a:lnTo>
                  <a:pt x="0" y="0"/>
                </a:lnTo>
                <a:lnTo>
                  <a:pt x="26224" y="22255"/>
                </a:lnTo>
                <a:lnTo>
                  <a:pt x="72081" y="38209"/>
                </a:lnTo>
                <a:lnTo>
                  <a:pt x="125861" y="47824"/>
                </a:lnTo>
                <a:lnTo>
                  <a:pt x="175859" y="51059"/>
                </a:lnTo>
                <a:lnTo>
                  <a:pt x="226229" y="48542"/>
                </a:lnTo>
                <a:lnTo>
                  <a:pt x="280790" y="40079"/>
                </a:lnTo>
                <a:lnTo>
                  <a:pt x="327326" y="24407"/>
                </a:lnTo>
                <a:lnTo>
                  <a:pt x="353622" y="2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176623" y="0"/>
                </a:moveTo>
                <a:lnTo>
                  <a:pt x="107874" y="4280"/>
                </a:lnTo>
                <a:lnTo>
                  <a:pt x="51732" y="15952"/>
                </a:lnTo>
                <a:lnTo>
                  <a:pt x="13880" y="33265"/>
                </a:lnTo>
                <a:lnTo>
                  <a:pt x="0" y="54466"/>
                </a:lnTo>
                <a:lnTo>
                  <a:pt x="13880" y="75667"/>
                </a:lnTo>
                <a:lnTo>
                  <a:pt x="51732" y="92980"/>
                </a:lnTo>
                <a:lnTo>
                  <a:pt x="107874" y="104652"/>
                </a:lnTo>
                <a:lnTo>
                  <a:pt x="176623" y="108932"/>
                </a:lnTo>
                <a:lnTo>
                  <a:pt x="245374" y="104652"/>
                </a:lnTo>
                <a:lnTo>
                  <a:pt x="301516" y="92980"/>
                </a:lnTo>
                <a:lnTo>
                  <a:pt x="339369" y="75667"/>
                </a:lnTo>
                <a:lnTo>
                  <a:pt x="353249" y="54466"/>
                </a:lnTo>
                <a:lnTo>
                  <a:pt x="339369" y="33265"/>
                </a:lnTo>
                <a:lnTo>
                  <a:pt x="301516" y="15952"/>
                </a:lnTo>
                <a:lnTo>
                  <a:pt x="245374" y="4280"/>
                </a:lnTo>
                <a:lnTo>
                  <a:pt x="176623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440031" y="2812309"/>
            <a:ext cx="353695" cy="109220"/>
          </a:xfrm>
          <a:custGeom>
            <a:avLst/>
            <a:gdLst/>
            <a:ahLst/>
            <a:cxnLst/>
            <a:rect l="l" t="t" r="r" b="b"/>
            <a:pathLst>
              <a:path w="353695" h="109219">
                <a:moveTo>
                  <a:pt x="0" y="54467"/>
                </a:moveTo>
                <a:lnTo>
                  <a:pt x="13880" y="33265"/>
                </a:lnTo>
                <a:lnTo>
                  <a:pt x="51732" y="15953"/>
                </a:lnTo>
                <a:lnTo>
                  <a:pt x="107874" y="4280"/>
                </a:lnTo>
                <a:lnTo>
                  <a:pt x="176625" y="0"/>
                </a:lnTo>
                <a:lnTo>
                  <a:pt x="245375" y="4280"/>
                </a:lnTo>
                <a:lnTo>
                  <a:pt x="301517" y="15953"/>
                </a:lnTo>
                <a:lnTo>
                  <a:pt x="339369" y="33265"/>
                </a:lnTo>
                <a:lnTo>
                  <a:pt x="353250" y="54467"/>
                </a:lnTo>
                <a:lnTo>
                  <a:pt x="339369" y="75668"/>
                </a:lnTo>
                <a:lnTo>
                  <a:pt x="301517" y="92980"/>
                </a:lnTo>
                <a:lnTo>
                  <a:pt x="245375" y="104653"/>
                </a:lnTo>
                <a:lnTo>
                  <a:pt x="176625" y="108934"/>
                </a:lnTo>
                <a:lnTo>
                  <a:pt x="107874" y="104653"/>
                </a:lnTo>
                <a:lnTo>
                  <a:pt x="51732" y="92980"/>
                </a:lnTo>
                <a:lnTo>
                  <a:pt x="13880" y="75668"/>
                </a:lnTo>
                <a:lnTo>
                  <a:pt x="0" y="5446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492280" y="2826153"/>
            <a:ext cx="248704" cy="800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50090" y="4026800"/>
            <a:ext cx="354966" cy="1148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50090" y="4026800"/>
            <a:ext cx="354965" cy="114935"/>
          </a:xfrm>
          <a:custGeom>
            <a:avLst/>
            <a:gdLst/>
            <a:ahLst/>
            <a:cxnLst/>
            <a:rect l="l" t="t" r="r" b="b"/>
            <a:pathLst>
              <a:path w="354965" h="114935">
                <a:moveTo>
                  <a:pt x="354930" y="271"/>
                </a:moveTo>
                <a:lnTo>
                  <a:pt x="354966" y="60645"/>
                </a:lnTo>
                <a:lnTo>
                  <a:pt x="285040" y="102929"/>
                </a:lnTo>
                <a:lnTo>
                  <a:pt x="229825" y="112084"/>
                </a:lnTo>
                <a:lnTo>
                  <a:pt x="178903" y="114862"/>
                </a:lnTo>
                <a:lnTo>
                  <a:pt x="127520" y="112158"/>
                </a:lnTo>
                <a:lnTo>
                  <a:pt x="71327" y="103136"/>
                </a:lnTo>
                <a:lnTo>
                  <a:pt x="24287" y="86406"/>
                </a:lnTo>
                <a:lnTo>
                  <a:pt x="361" y="60576"/>
                </a:lnTo>
                <a:lnTo>
                  <a:pt x="343" y="46745"/>
                </a:lnTo>
                <a:lnTo>
                  <a:pt x="180" y="30288"/>
                </a:lnTo>
                <a:lnTo>
                  <a:pt x="17" y="13830"/>
                </a:lnTo>
                <a:lnTo>
                  <a:pt x="0" y="0"/>
                </a:lnTo>
                <a:lnTo>
                  <a:pt x="26321" y="23232"/>
                </a:lnTo>
                <a:lnTo>
                  <a:pt x="72347" y="39888"/>
                </a:lnTo>
                <a:lnTo>
                  <a:pt x="126327" y="49925"/>
                </a:lnTo>
                <a:lnTo>
                  <a:pt x="176509" y="53303"/>
                </a:lnTo>
                <a:lnTo>
                  <a:pt x="227066" y="50674"/>
                </a:lnTo>
                <a:lnTo>
                  <a:pt x="281829" y="41840"/>
                </a:lnTo>
                <a:lnTo>
                  <a:pt x="328537" y="25480"/>
                </a:lnTo>
                <a:lnTo>
                  <a:pt x="354930" y="2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177278" y="0"/>
                </a:moveTo>
                <a:lnTo>
                  <a:pt x="108273" y="4468"/>
                </a:lnTo>
                <a:lnTo>
                  <a:pt x="51923" y="16653"/>
                </a:lnTo>
                <a:lnTo>
                  <a:pt x="13931" y="34727"/>
                </a:lnTo>
                <a:lnTo>
                  <a:pt x="0" y="56859"/>
                </a:lnTo>
                <a:lnTo>
                  <a:pt x="13931" y="78991"/>
                </a:lnTo>
                <a:lnTo>
                  <a:pt x="51923" y="97065"/>
                </a:lnTo>
                <a:lnTo>
                  <a:pt x="108273" y="109251"/>
                </a:lnTo>
                <a:lnTo>
                  <a:pt x="177278" y="113719"/>
                </a:lnTo>
                <a:lnTo>
                  <a:pt x="246282" y="109251"/>
                </a:lnTo>
                <a:lnTo>
                  <a:pt x="302632" y="97065"/>
                </a:lnTo>
                <a:lnTo>
                  <a:pt x="340624" y="78991"/>
                </a:lnTo>
                <a:lnTo>
                  <a:pt x="354556" y="56859"/>
                </a:lnTo>
                <a:lnTo>
                  <a:pt x="340624" y="34727"/>
                </a:lnTo>
                <a:lnTo>
                  <a:pt x="302632" y="16653"/>
                </a:lnTo>
                <a:lnTo>
                  <a:pt x="246282" y="4468"/>
                </a:lnTo>
                <a:lnTo>
                  <a:pt x="177278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50273" y="3965993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0" y="56860"/>
                </a:moveTo>
                <a:lnTo>
                  <a:pt x="13931" y="34727"/>
                </a:lnTo>
                <a:lnTo>
                  <a:pt x="51923" y="16653"/>
                </a:lnTo>
                <a:lnTo>
                  <a:pt x="108273" y="4468"/>
                </a:lnTo>
                <a:lnTo>
                  <a:pt x="177278" y="0"/>
                </a:lnTo>
                <a:lnTo>
                  <a:pt x="246282" y="4468"/>
                </a:lnTo>
                <a:lnTo>
                  <a:pt x="302632" y="16653"/>
                </a:lnTo>
                <a:lnTo>
                  <a:pt x="340624" y="34727"/>
                </a:lnTo>
                <a:lnTo>
                  <a:pt x="354556" y="56860"/>
                </a:lnTo>
                <a:lnTo>
                  <a:pt x="340624" y="78992"/>
                </a:lnTo>
                <a:lnTo>
                  <a:pt x="302632" y="97066"/>
                </a:lnTo>
                <a:lnTo>
                  <a:pt x="246282" y="109251"/>
                </a:lnTo>
                <a:lnTo>
                  <a:pt x="177278" y="113720"/>
                </a:lnTo>
                <a:lnTo>
                  <a:pt x="108273" y="109251"/>
                </a:lnTo>
                <a:lnTo>
                  <a:pt x="51923" y="97066"/>
                </a:lnTo>
                <a:lnTo>
                  <a:pt x="13931" y="78992"/>
                </a:lnTo>
                <a:lnTo>
                  <a:pt x="0" y="5686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02717" y="3980448"/>
            <a:ext cx="249624" cy="835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884094" y="3634958"/>
            <a:ext cx="170980" cy="634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882507" y="3599776"/>
            <a:ext cx="174154" cy="1002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10628" y="3564793"/>
            <a:ext cx="353659" cy="129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10628" y="3564793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10812" y="3496137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63061" y="3512456"/>
            <a:ext cx="248705" cy="94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948743" y="2270948"/>
            <a:ext cx="353658" cy="129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948743" y="227094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948927" y="2202291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001176" y="2218611"/>
            <a:ext cx="248705" cy="943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27233" y="2682023"/>
            <a:ext cx="353658" cy="1296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527233" y="2682022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5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5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527417" y="2613366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579666" y="2629686"/>
            <a:ext cx="248705" cy="943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643844" y="2176618"/>
            <a:ext cx="353658" cy="129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643844" y="2176618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644028" y="2107962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696278" y="2124281"/>
            <a:ext cx="248704" cy="943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98808" y="4039803"/>
            <a:ext cx="367203" cy="1571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098808" y="403980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5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5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98998" y="395662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153249" y="3976396"/>
            <a:ext cx="258230" cy="1143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980145" y="2730220"/>
            <a:ext cx="353658" cy="1296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980145" y="2730220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9"/>
                </a:lnTo>
                <a:lnTo>
                  <a:pt x="51732" y="109596"/>
                </a:lnTo>
                <a:lnTo>
                  <a:pt x="107874" y="123354"/>
                </a:lnTo>
                <a:lnTo>
                  <a:pt x="176625" y="128399"/>
                </a:lnTo>
                <a:lnTo>
                  <a:pt x="245375" y="123354"/>
                </a:lnTo>
                <a:lnTo>
                  <a:pt x="301518" y="109596"/>
                </a:lnTo>
                <a:lnTo>
                  <a:pt x="339370" y="89189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980329" y="266156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5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032578" y="2677883"/>
            <a:ext cx="248705" cy="943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497157" y="3477211"/>
            <a:ext cx="367203" cy="1571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497157" y="3477211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8"/>
                </a:lnTo>
                <a:lnTo>
                  <a:pt x="75081" y="140555"/>
                </a:lnTo>
                <a:lnTo>
                  <a:pt x="125423" y="151598"/>
                </a:lnTo>
                <a:lnTo>
                  <a:pt x="183389" y="155563"/>
                </a:lnTo>
                <a:lnTo>
                  <a:pt x="241354" y="151598"/>
                </a:lnTo>
                <a:lnTo>
                  <a:pt x="291696" y="140555"/>
                </a:lnTo>
                <a:lnTo>
                  <a:pt x="331394" y="123718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497349" y="3394031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51599" y="3413804"/>
            <a:ext cx="258229" cy="1143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601575" y="4082943"/>
            <a:ext cx="367202" cy="1571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601574" y="4082943"/>
            <a:ext cx="367665" cy="157480"/>
          </a:xfrm>
          <a:custGeom>
            <a:avLst/>
            <a:gdLst/>
            <a:ahLst/>
            <a:cxnLst/>
            <a:rect l="l" t="t" r="r" b="b"/>
            <a:pathLst>
              <a:path w="367665" h="157479">
                <a:moveTo>
                  <a:pt x="367166" y="371"/>
                </a:moveTo>
                <a:lnTo>
                  <a:pt x="367203" y="82958"/>
                </a:lnTo>
                <a:lnTo>
                  <a:pt x="315865" y="132977"/>
                </a:lnTo>
                <a:lnTo>
                  <a:pt x="272370" y="146963"/>
                </a:lnTo>
                <a:lnTo>
                  <a:pt x="226415" y="154729"/>
                </a:lnTo>
                <a:lnTo>
                  <a:pt x="185071" y="157124"/>
                </a:lnTo>
                <a:lnTo>
                  <a:pt x="143407" y="154795"/>
                </a:lnTo>
                <a:lnTo>
                  <a:pt x="96710" y="147179"/>
                </a:lnTo>
                <a:lnTo>
                  <a:pt x="52376" y="133301"/>
                </a:lnTo>
                <a:lnTo>
                  <a:pt x="17799" y="112188"/>
                </a:lnTo>
                <a:lnTo>
                  <a:pt x="355" y="63944"/>
                </a:lnTo>
                <a:lnTo>
                  <a:pt x="186" y="41432"/>
                </a:lnTo>
                <a:lnTo>
                  <a:pt x="18" y="18919"/>
                </a:lnTo>
                <a:lnTo>
                  <a:pt x="0" y="0"/>
                </a:lnTo>
                <a:lnTo>
                  <a:pt x="27229" y="31781"/>
                </a:lnTo>
                <a:lnTo>
                  <a:pt x="74842" y="54564"/>
                </a:lnTo>
                <a:lnTo>
                  <a:pt x="130682" y="68295"/>
                </a:lnTo>
                <a:lnTo>
                  <a:pt x="182594" y="72915"/>
                </a:lnTo>
                <a:lnTo>
                  <a:pt x="234894" y="69319"/>
                </a:lnTo>
                <a:lnTo>
                  <a:pt x="291545" y="57235"/>
                </a:lnTo>
                <a:lnTo>
                  <a:pt x="339863" y="34855"/>
                </a:lnTo>
                <a:lnTo>
                  <a:pt x="367166" y="37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183389" y="0"/>
                </a:moveTo>
                <a:lnTo>
                  <a:pt x="125423" y="3965"/>
                </a:lnTo>
                <a:lnTo>
                  <a:pt x="75081" y="15007"/>
                </a:lnTo>
                <a:lnTo>
                  <a:pt x="35383" y="31844"/>
                </a:lnTo>
                <a:lnTo>
                  <a:pt x="0" y="77781"/>
                </a:lnTo>
                <a:lnTo>
                  <a:pt x="9349" y="102366"/>
                </a:lnTo>
                <a:lnTo>
                  <a:pt x="35383" y="123717"/>
                </a:lnTo>
                <a:lnTo>
                  <a:pt x="75081" y="140555"/>
                </a:lnTo>
                <a:lnTo>
                  <a:pt x="125423" y="151597"/>
                </a:lnTo>
                <a:lnTo>
                  <a:pt x="183389" y="155562"/>
                </a:lnTo>
                <a:lnTo>
                  <a:pt x="241354" y="151597"/>
                </a:lnTo>
                <a:lnTo>
                  <a:pt x="291696" y="140555"/>
                </a:lnTo>
                <a:lnTo>
                  <a:pt x="331394" y="123717"/>
                </a:lnTo>
                <a:lnTo>
                  <a:pt x="357429" y="102366"/>
                </a:lnTo>
                <a:lnTo>
                  <a:pt x="366778" y="77781"/>
                </a:lnTo>
                <a:lnTo>
                  <a:pt x="357429" y="53196"/>
                </a:lnTo>
                <a:lnTo>
                  <a:pt x="331394" y="31844"/>
                </a:lnTo>
                <a:lnTo>
                  <a:pt x="291696" y="15007"/>
                </a:lnTo>
                <a:lnTo>
                  <a:pt x="241354" y="3965"/>
                </a:lnTo>
                <a:lnTo>
                  <a:pt x="18338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601765" y="3999763"/>
            <a:ext cx="367030" cy="155575"/>
          </a:xfrm>
          <a:custGeom>
            <a:avLst/>
            <a:gdLst/>
            <a:ahLst/>
            <a:cxnLst/>
            <a:rect l="l" t="t" r="r" b="b"/>
            <a:pathLst>
              <a:path w="367029" h="155575">
                <a:moveTo>
                  <a:pt x="0" y="77781"/>
                </a:moveTo>
                <a:lnTo>
                  <a:pt x="35383" y="31844"/>
                </a:lnTo>
                <a:lnTo>
                  <a:pt x="75082" y="15007"/>
                </a:lnTo>
                <a:lnTo>
                  <a:pt x="125424" y="3965"/>
                </a:lnTo>
                <a:lnTo>
                  <a:pt x="183389" y="0"/>
                </a:lnTo>
                <a:lnTo>
                  <a:pt x="241354" y="3965"/>
                </a:lnTo>
                <a:lnTo>
                  <a:pt x="291696" y="15007"/>
                </a:lnTo>
                <a:lnTo>
                  <a:pt x="331395" y="31844"/>
                </a:lnTo>
                <a:lnTo>
                  <a:pt x="357429" y="53196"/>
                </a:lnTo>
                <a:lnTo>
                  <a:pt x="366779" y="77781"/>
                </a:lnTo>
                <a:lnTo>
                  <a:pt x="357429" y="102366"/>
                </a:lnTo>
                <a:lnTo>
                  <a:pt x="331395" y="123718"/>
                </a:lnTo>
                <a:lnTo>
                  <a:pt x="291696" y="140555"/>
                </a:lnTo>
                <a:lnTo>
                  <a:pt x="241354" y="151597"/>
                </a:lnTo>
                <a:lnTo>
                  <a:pt x="183389" y="155563"/>
                </a:lnTo>
                <a:lnTo>
                  <a:pt x="125424" y="151597"/>
                </a:lnTo>
                <a:lnTo>
                  <a:pt x="75082" y="140555"/>
                </a:lnTo>
                <a:lnTo>
                  <a:pt x="35383" y="123718"/>
                </a:lnTo>
                <a:lnTo>
                  <a:pt x="9349" y="102366"/>
                </a:lnTo>
                <a:lnTo>
                  <a:pt x="0" y="7778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656016" y="4019534"/>
            <a:ext cx="258230" cy="11430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375277" y="4060981"/>
            <a:ext cx="353659" cy="1296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75278" y="4060981"/>
            <a:ext cx="353695" cy="130175"/>
          </a:xfrm>
          <a:custGeom>
            <a:avLst/>
            <a:gdLst/>
            <a:ahLst/>
            <a:cxnLst/>
            <a:rect l="l" t="t" r="r" b="b"/>
            <a:pathLst>
              <a:path w="353695" h="130175">
                <a:moveTo>
                  <a:pt x="353622" y="306"/>
                </a:moveTo>
                <a:lnTo>
                  <a:pt x="353658" y="68473"/>
                </a:lnTo>
                <a:lnTo>
                  <a:pt x="283990" y="116215"/>
                </a:lnTo>
                <a:lnTo>
                  <a:pt x="228978" y="126552"/>
                </a:lnTo>
                <a:lnTo>
                  <a:pt x="178244" y="129688"/>
                </a:lnTo>
                <a:lnTo>
                  <a:pt x="127050" y="126635"/>
                </a:lnTo>
                <a:lnTo>
                  <a:pt x="71064" y="116449"/>
                </a:lnTo>
                <a:lnTo>
                  <a:pt x="24197" y="97559"/>
                </a:lnTo>
                <a:lnTo>
                  <a:pt x="360" y="68394"/>
                </a:lnTo>
                <a:lnTo>
                  <a:pt x="342" y="52779"/>
                </a:lnTo>
                <a:lnTo>
                  <a:pt x="180" y="34197"/>
                </a:lnTo>
                <a:lnTo>
                  <a:pt x="17" y="15615"/>
                </a:lnTo>
                <a:lnTo>
                  <a:pt x="0" y="0"/>
                </a:lnTo>
                <a:lnTo>
                  <a:pt x="26224" y="26231"/>
                </a:lnTo>
                <a:lnTo>
                  <a:pt x="72081" y="45037"/>
                </a:lnTo>
                <a:lnTo>
                  <a:pt x="125861" y="56369"/>
                </a:lnTo>
                <a:lnTo>
                  <a:pt x="175859" y="60183"/>
                </a:lnTo>
                <a:lnTo>
                  <a:pt x="226229" y="57215"/>
                </a:lnTo>
                <a:lnTo>
                  <a:pt x="280790" y="47241"/>
                </a:lnTo>
                <a:lnTo>
                  <a:pt x="327326" y="28769"/>
                </a:lnTo>
                <a:lnTo>
                  <a:pt x="353622" y="30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176625" y="0"/>
                </a:moveTo>
                <a:lnTo>
                  <a:pt x="107874" y="5045"/>
                </a:lnTo>
                <a:lnTo>
                  <a:pt x="51732" y="18803"/>
                </a:lnTo>
                <a:lnTo>
                  <a:pt x="13880" y="39210"/>
                </a:lnTo>
                <a:lnTo>
                  <a:pt x="0" y="64199"/>
                </a:lnTo>
                <a:lnTo>
                  <a:pt x="13880" y="89188"/>
                </a:lnTo>
                <a:lnTo>
                  <a:pt x="51732" y="109594"/>
                </a:lnTo>
                <a:lnTo>
                  <a:pt x="107874" y="123353"/>
                </a:lnTo>
                <a:lnTo>
                  <a:pt x="176625" y="128398"/>
                </a:lnTo>
                <a:lnTo>
                  <a:pt x="245375" y="123353"/>
                </a:lnTo>
                <a:lnTo>
                  <a:pt x="301518" y="109594"/>
                </a:lnTo>
                <a:lnTo>
                  <a:pt x="339370" y="89188"/>
                </a:lnTo>
                <a:lnTo>
                  <a:pt x="353250" y="64199"/>
                </a:lnTo>
                <a:lnTo>
                  <a:pt x="339370" y="39210"/>
                </a:lnTo>
                <a:lnTo>
                  <a:pt x="301518" y="18803"/>
                </a:lnTo>
                <a:lnTo>
                  <a:pt x="245375" y="5045"/>
                </a:lnTo>
                <a:lnTo>
                  <a:pt x="176625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375462" y="3992324"/>
            <a:ext cx="353695" cy="128905"/>
          </a:xfrm>
          <a:custGeom>
            <a:avLst/>
            <a:gdLst/>
            <a:ahLst/>
            <a:cxnLst/>
            <a:rect l="l" t="t" r="r" b="b"/>
            <a:pathLst>
              <a:path w="353695" h="128904">
                <a:moveTo>
                  <a:pt x="0" y="64199"/>
                </a:moveTo>
                <a:lnTo>
                  <a:pt x="13880" y="39210"/>
                </a:lnTo>
                <a:lnTo>
                  <a:pt x="51732" y="18803"/>
                </a:lnTo>
                <a:lnTo>
                  <a:pt x="107874" y="5045"/>
                </a:lnTo>
                <a:lnTo>
                  <a:pt x="176625" y="0"/>
                </a:lnTo>
                <a:lnTo>
                  <a:pt x="245375" y="5045"/>
                </a:lnTo>
                <a:lnTo>
                  <a:pt x="301517" y="18803"/>
                </a:lnTo>
                <a:lnTo>
                  <a:pt x="339369" y="39210"/>
                </a:lnTo>
                <a:lnTo>
                  <a:pt x="353250" y="64199"/>
                </a:lnTo>
                <a:lnTo>
                  <a:pt x="339369" y="89188"/>
                </a:lnTo>
                <a:lnTo>
                  <a:pt x="301517" y="109595"/>
                </a:lnTo>
                <a:lnTo>
                  <a:pt x="245375" y="123353"/>
                </a:lnTo>
                <a:lnTo>
                  <a:pt x="176625" y="128399"/>
                </a:lnTo>
                <a:lnTo>
                  <a:pt x="107874" y="123353"/>
                </a:lnTo>
                <a:lnTo>
                  <a:pt x="51732" y="109595"/>
                </a:lnTo>
                <a:lnTo>
                  <a:pt x="13880" y="89188"/>
                </a:lnTo>
                <a:lnTo>
                  <a:pt x="0" y="641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427710" y="4008643"/>
            <a:ext cx="248705" cy="9434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247915" y="4851345"/>
            <a:ext cx="393738" cy="14291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247915" y="4851345"/>
            <a:ext cx="394335" cy="143510"/>
          </a:xfrm>
          <a:custGeom>
            <a:avLst/>
            <a:gdLst/>
            <a:ahLst/>
            <a:cxnLst/>
            <a:rect l="l" t="t" r="r" b="b"/>
            <a:pathLst>
              <a:path w="394334" h="143510">
                <a:moveTo>
                  <a:pt x="393698" y="338"/>
                </a:moveTo>
                <a:lnTo>
                  <a:pt x="393738" y="75458"/>
                </a:lnTo>
                <a:lnTo>
                  <a:pt x="338690" y="120955"/>
                </a:lnTo>
                <a:lnTo>
                  <a:pt x="292051" y="133676"/>
                </a:lnTo>
                <a:lnTo>
                  <a:pt x="242776" y="140741"/>
                </a:lnTo>
                <a:lnTo>
                  <a:pt x="198444" y="142919"/>
                </a:lnTo>
                <a:lnTo>
                  <a:pt x="153770" y="140801"/>
                </a:lnTo>
                <a:lnTo>
                  <a:pt x="103699" y="133873"/>
                </a:lnTo>
                <a:lnTo>
                  <a:pt x="56161" y="121250"/>
                </a:lnTo>
                <a:lnTo>
                  <a:pt x="19085" y="102045"/>
                </a:lnTo>
                <a:lnTo>
                  <a:pt x="381" y="58163"/>
                </a:lnTo>
                <a:lnTo>
                  <a:pt x="200" y="37686"/>
                </a:lnTo>
                <a:lnTo>
                  <a:pt x="19" y="17208"/>
                </a:lnTo>
                <a:lnTo>
                  <a:pt x="0" y="0"/>
                </a:lnTo>
                <a:lnTo>
                  <a:pt x="29196" y="28907"/>
                </a:lnTo>
                <a:lnTo>
                  <a:pt x="80250" y="49631"/>
                </a:lnTo>
                <a:lnTo>
                  <a:pt x="140125" y="62120"/>
                </a:lnTo>
                <a:lnTo>
                  <a:pt x="195789" y="66323"/>
                </a:lnTo>
                <a:lnTo>
                  <a:pt x="239843" y="64272"/>
                </a:lnTo>
                <a:lnTo>
                  <a:pt x="288625" y="57489"/>
                </a:lnTo>
                <a:lnTo>
                  <a:pt x="335170" y="45134"/>
                </a:lnTo>
                <a:lnTo>
                  <a:pt x="372515" y="26364"/>
                </a:lnTo>
                <a:lnTo>
                  <a:pt x="393698" y="33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196641" y="0"/>
                </a:moveTo>
                <a:lnTo>
                  <a:pt x="134488" y="3606"/>
                </a:lnTo>
                <a:lnTo>
                  <a:pt x="80507" y="13650"/>
                </a:lnTo>
                <a:lnTo>
                  <a:pt x="37940" y="28965"/>
                </a:lnTo>
                <a:lnTo>
                  <a:pt x="0" y="70749"/>
                </a:lnTo>
                <a:lnTo>
                  <a:pt x="10024" y="93110"/>
                </a:lnTo>
                <a:lnTo>
                  <a:pt x="37940" y="112531"/>
                </a:lnTo>
                <a:lnTo>
                  <a:pt x="80507" y="127846"/>
                </a:lnTo>
                <a:lnTo>
                  <a:pt x="134488" y="137890"/>
                </a:lnTo>
                <a:lnTo>
                  <a:pt x="196641" y="141497"/>
                </a:lnTo>
                <a:lnTo>
                  <a:pt x="258795" y="137890"/>
                </a:lnTo>
                <a:lnTo>
                  <a:pt x="312775" y="127846"/>
                </a:lnTo>
                <a:lnTo>
                  <a:pt x="355342" y="112531"/>
                </a:lnTo>
                <a:lnTo>
                  <a:pt x="383258" y="93110"/>
                </a:lnTo>
                <a:lnTo>
                  <a:pt x="393283" y="70749"/>
                </a:lnTo>
                <a:lnTo>
                  <a:pt x="383258" y="48386"/>
                </a:lnTo>
                <a:lnTo>
                  <a:pt x="355342" y="28965"/>
                </a:lnTo>
                <a:lnTo>
                  <a:pt x="312775" y="13650"/>
                </a:lnTo>
                <a:lnTo>
                  <a:pt x="258795" y="3606"/>
                </a:lnTo>
                <a:lnTo>
                  <a:pt x="196641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248120" y="4775686"/>
            <a:ext cx="393700" cy="141605"/>
          </a:xfrm>
          <a:custGeom>
            <a:avLst/>
            <a:gdLst/>
            <a:ahLst/>
            <a:cxnLst/>
            <a:rect l="l" t="t" r="r" b="b"/>
            <a:pathLst>
              <a:path w="393700" h="141604">
                <a:moveTo>
                  <a:pt x="0" y="70749"/>
                </a:moveTo>
                <a:lnTo>
                  <a:pt x="37940" y="28965"/>
                </a:lnTo>
                <a:lnTo>
                  <a:pt x="80507" y="13650"/>
                </a:lnTo>
                <a:lnTo>
                  <a:pt x="134487" y="3606"/>
                </a:lnTo>
                <a:lnTo>
                  <a:pt x="196641" y="0"/>
                </a:lnTo>
                <a:lnTo>
                  <a:pt x="258795" y="3606"/>
                </a:lnTo>
                <a:lnTo>
                  <a:pt x="312775" y="13650"/>
                </a:lnTo>
                <a:lnTo>
                  <a:pt x="355342" y="28965"/>
                </a:lnTo>
                <a:lnTo>
                  <a:pt x="383258" y="48386"/>
                </a:lnTo>
                <a:lnTo>
                  <a:pt x="393283" y="70749"/>
                </a:lnTo>
                <a:lnTo>
                  <a:pt x="383258" y="93111"/>
                </a:lnTo>
                <a:lnTo>
                  <a:pt x="355342" y="112532"/>
                </a:lnTo>
                <a:lnTo>
                  <a:pt x="312775" y="127847"/>
                </a:lnTo>
                <a:lnTo>
                  <a:pt x="258795" y="137891"/>
                </a:lnTo>
                <a:lnTo>
                  <a:pt x="196641" y="141498"/>
                </a:lnTo>
                <a:lnTo>
                  <a:pt x="134487" y="137891"/>
                </a:lnTo>
                <a:lnTo>
                  <a:pt x="80507" y="127847"/>
                </a:lnTo>
                <a:lnTo>
                  <a:pt x="37940" y="112532"/>
                </a:lnTo>
                <a:lnTo>
                  <a:pt x="10024" y="93111"/>
                </a:lnTo>
                <a:lnTo>
                  <a:pt x="0" y="7074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313950" y="4793669"/>
            <a:ext cx="262255" cy="58419"/>
          </a:xfrm>
          <a:custGeom>
            <a:avLst/>
            <a:gdLst/>
            <a:ahLst/>
            <a:cxnLst/>
            <a:rect l="l" t="t" r="r" b="b"/>
            <a:pathLst>
              <a:path w="262254" h="58420">
                <a:moveTo>
                  <a:pt x="109280" y="25345"/>
                </a:moveTo>
                <a:lnTo>
                  <a:pt x="51122" y="25345"/>
                </a:lnTo>
                <a:lnTo>
                  <a:pt x="128953" y="58200"/>
                </a:lnTo>
                <a:lnTo>
                  <a:pt x="192246" y="34150"/>
                </a:lnTo>
                <a:lnTo>
                  <a:pt x="130261" y="34150"/>
                </a:lnTo>
                <a:lnTo>
                  <a:pt x="109280" y="25345"/>
                </a:lnTo>
                <a:close/>
              </a:path>
              <a:path w="262254" h="58420">
                <a:moveTo>
                  <a:pt x="210578" y="0"/>
                </a:moveTo>
                <a:lnTo>
                  <a:pt x="130261" y="34150"/>
                </a:lnTo>
                <a:lnTo>
                  <a:pt x="192246" y="34150"/>
                </a:lnTo>
                <a:lnTo>
                  <a:pt x="213884" y="25928"/>
                </a:lnTo>
                <a:lnTo>
                  <a:pt x="233199" y="25928"/>
                </a:lnTo>
                <a:lnTo>
                  <a:pt x="261931" y="13271"/>
                </a:lnTo>
                <a:lnTo>
                  <a:pt x="210578" y="0"/>
                </a:lnTo>
                <a:close/>
              </a:path>
              <a:path w="262254" h="58420">
                <a:moveTo>
                  <a:pt x="51122" y="938"/>
                </a:moveTo>
                <a:lnTo>
                  <a:pt x="0" y="15246"/>
                </a:lnTo>
                <a:lnTo>
                  <a:pt x="34987" y="30039"/>
                </a:lnTo>
                <a:lnTo>
                  <a:pt x="51122" y="25345"/>
                </a:lnTo>
                <a:lnTo>
                  <a:pt x="109280" y="25345"/>
                </a:lnTo>
                <a:lnTo>
                  <a:pt x="51122" y="938"/>
                </a:lnTo>
                <a:close/>
              </a:path>
              <a:path w="262254" h="58420">
                <a:moveTo>
                  <a:pt x="233199" y="25928"/>
                </a:moveTo>
                <a:lnTo>
                  <a:pt x="213884" y="25928"/>
                </a:lnTo>
                <a:lnTo>
                  <a:pt x="223867" y="30039"/>
                </a:lnTo>
                <a:lnTo>
                  <a:pt x="233199" y="25928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06290" y="4818983"/>
            <a:ext cx="276889" cy="786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925994" y="4410801"/>
            <a:ext cx="228282" cy="787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924406" y="4367537"/>
            <a:ext cx="231457" cy="1235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439074" y="2356613"/>
            <a:ext cx="530701" cy="2554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462361" y="2598195"/>
            <a:ext cx="442060" cy="1733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604914" y="2445541"/>
            <a:ext cx="361444" cy="2176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673751" y="2444163"/>
            <a:ext cx="298168" cy="2146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606562" y="2443848"/>
            <a:ext cx="83185" cy="161290"/>
          </a:xfrm>
          <a:custGeom>
            <a:avLst/>
            <a:gdLst/>
            <a:ahLst/>
            <a:cxnLst/>
            <a:rect l="l" t="t" r="r" b="b"/>
            <a:pathLst>
              <a:path w="83184" h="161289">
                <a:moveTo>
                  <a:pt x="68267" y="0"/>
                </a:moveTo>
                <a:lnTo>
                  <a:pt x="0" y="159198"/>
                </a:lnTo>
                <a:lnTo>
                  <a:pt x="13441" y="161243"/>
                </a:lnTo>
                <a:lnTo>
                  <a:pt x="82769" y="4343"/>
                </a:lnTo>
                <a:lnTo>
                  <a:pt x="6826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605588" y="2596902"/>
            <a:ext cx="304191" cy="62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890512" y="2474238"/>
            <a:ext cx="83820" cy="187325"/>
          </a:xfrm>
          <a:custGeom>
            <a:avLst/>
            <a:gdLst/>
            <a:ahLst/>
            <a:cxnLst/>
            <a:rect l="l" t="t" r="r" b="b"/>
            <a:pathLst>
              <a:path w="83820" h="187325">
                <a:moveTo>
                  <a:pt x="83548" y="0"/>
                </a:moveTo>
                <a:lnTo>
                  <a:pt x="80662" y="0"/>
                </a:lnTo>
                <a:lnTo>
                  <a:pt x="0" y="185557"/>
                </a:lnTo>
                <a:lnTo>
                  <a:pt x="8917" y="186908"/>
                </a:lnTo>
                <a:lnTo>
                  <a:pt x="83548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605976" y="2605247"/>
            <a:ext cx="290960" cy="6204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601108" y="2671540"/>
            <a:ext cx="99060" cy="37465"/>
          </a:xfrm>
          <a:custGeom>
            <a:avLst/>
            <a:gdLst/>
            <a:ahLst/>
            <a:cxnLst/>
            <a:rect l="l" t="t" r="r" b="b"/>
            <a:pathLst>
              <a:path w="99059" h="37464">
                <a:moveTo>
                  <a:pt x="38472" y="0"/>
                </a:moveTo>
                <a:lnTo>
                  <a:pt x="0" y="20619"/>
                </a:lnTo>
                <a:lnTo>
                  <a:pt x="61713" y="36845"/>
                </a:lnTo>
                <a:lnTo>
                  <a:pt x="98739" y="13971"/>
                </a:lnTo>
                <a:lnTo>
                  <a:pt x="38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602947" y="2672329"/>
            <a:ext cx="95324" cy="3504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0154" y="2677050"/>
            <a:ext cx="120014" cy="81280"/>
          </a:xfrm>
          <a:custGeom>
            <a:avLst/>
            <a:gdLst/>
            <a:ahLst/>
            <a:cxnLst/>
            <a:rect l="l" t="t" r="r" b="b"/>
            <a:pathLst>
              <a:path w="120015" h="81280">
                <a:moveTo>
                  <a:pt x="119576" y="0"/>
                </a:moveTo>
                <a:lnTo>
                  <a:pt x="361" y="75417"/>
                </a:lnTo>
                <a:lnTo>
                  <a:pt x="0" y="80935"/>
                </a:lnTo>
                <a:lnTo>
                  <a:pt x="119214" y="6131"/>
                </a:lnTo>
                <a:lnTo>
                  <a:pt x="11957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464976" y="2683507"/>
            <a:ext cx="306070" cy="74295"/>
          </a:xfrm>
          <a:custGeom>
            <a:avLst/>
            <a:gdLst/>
            <a:ahLst/>
            <a:cxnLst/>
            <a:rect l="l" t="t" r="r" b="b"/>
            <a:pathLst>
              <a:path w="306070" h="74294">
                <a:moveTo>
                  <a:pt x="4349" y="0"/>
                </a:moveTo>
                <a:lnTo>
                  <a:pt x="725" y="0"/>
                </a:lnTo>
                <a:lnTo>
                  <a:pt x="0" y="2451"/>
                </a:lnTo>
                <a:lnTo>
                  <a:pt x="305593" y="73849"/>
                </a:lnTo>
                <a:lnTo>
                  <a:pt x="305956" y="69253"/>
                </a:lnTo>
                <a:lnTo>
                  <a:pt x="43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465366" y="2609026"/>
            <a:ext cx="142240" cy="62230"/>
          </a:xfrm>
          <a:custGeom>
            <a:avLst/>
            <a:gdLst/>
            <a:ahLst/>
            <a:cxnLst/>
            <a:rect l="l" t="t" r="r" b="b"/>
            <a:pathLst>
              <a:path w="142240" h="62230">
                <a:moveTo>
                  <a:pt x="141444" y="0"/>
                </a:moveTo>
                <a:lnTo>
                  <a:pt x="0" y="60963"/>
                </a:lnTo>
                <a:lnTo>
                  <a:pt x="3627" y="61883"/>
                </a:lnTo>
                <a:lnTo>
                  <a:pt x="142170" y="1837"/>
                </a:lnTo>
                <a:lnTo>
                  <a:pt x="1414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474908" y="2673115"/>
            <a:ext cx="290195" cy="71120"/>
          </a:xfrm>
          <a:custGeom>
            <a:avLst/>
            <a:gdLst/>
            <a:ahLst/>
            <a:cxnLst/>
            <a:rect l="l" t="t" r="r" b="b"/>
            <a:pathLst>
              <a:path w="290195" h="71119">
                <a:moveTo>
                  <a:pt x="4126" y="0"/>
                </a:moveTo>
                <a:lnTo>
                  <a:pt x="687" y="0"/>
                </a:lnTo>
                <a:lnTo>
                  <a:pt x="0" y="2357"/>
                </a:lnTo>
                <a:lnTo>
                  <a:pt x="289838" y="71015"/>
                </a:lnTo>
                <a:lnTo>
                  <a:pt x="290182" y="66596"/>
                </a:lnTo>
                <a:lnTo>
                  <a:pt x="41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64701" y="2668075"/>
            <a:ext cx="118745" cy="73660"/>
          </a:xfrm>
          <a:custGeom>
            <a:avLst/>
            <a:gdLst/>
            <a:ahLst/>
            <a:cxnLst/>
            <a:rect l="l" t="t" r="r" b="b"/>
            <a:pathLst>
              <a:path w="118745" h="73660">
                <a:moveTo>
                  <a:pt x="118270" y="0"/>
                </a:moveTo>
                <a:lnTo>
                  <a:pt x="0" y="71094"/>
                </a:lnTo>
                <a:lnTo>
                  <a:pt x="280" y="73535"/>
                </a:lnTo>
                <a:lnTo>
                  <a:pt x="1682" y="73535"/>
                </a:lnTo>
                <a:lnTo>
                  <a:pt x="118409" y="4577"/>
                </a:lnTo>
                <a:lnTo>
                  <a:pt x="11827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831666" y="2392289"/>
            <a:ext cx="92771" cy="40544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637780" y="2319727"/>
            <a:ext cx="530702" cy="2237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499538" y="2116957"/>
            <a:ext cx="849311" cy="16827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711018" y="2059123"/>
            <a:ext cx="530701" cy="2237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93517" y="3419140"/>
            <a:ext cx="347997" cy="19064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508552" y="3600691"/>
            <a:ext cx="290343" cy="1284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600625" y="3484535"/>
            <a:ext cx="240289" cy="1654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47402" y="3484700"/>
            <a:ext cx="195516" cy="16071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603343" y="3484464"/>
            <a:ext cx="54610" cy="121285"/>
          </a:xfrm>
          <a:custGeom>
            <a:avLst/>
            <a:gdLst/>
            <a:ahLst/>
            <a:cxnLst/>
            <a:rect l="l" t="t" r="r" b="b"/>
            <a:pathLst>
              <a:path w="54609" h="121285">
                <a:moveTo>
                  <a:pt x="44766" y="0"/>
                </a:moveTo>
                <a:lnTo>
                  <a:pt x="0" y="119213"/>
                </a:lnTo>
                <a:lnTo>
                  <a:pt x="8813" y="120745"/>
                </a:lnTo>
                <a:lnTo>
                  <a:pt x="54275" y="3253"/>
                </a:lnTo>
                <a:lnTo>
                  <a:pt x="4476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602706" y="3599078"/>
            <a:ext cx="199466" cy="4704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89538" y="3507221"/>
            <a:ext cx="55244" cy="140335"/>
          </a:xfrm>
          <a:custGeom>
            <a:avLst/>
            <a:gdLst/>
            <a:ahLst/>
            <a:cxnLst/>
            <a:rect l="l" t="t" r="r" b="b"/>
            <a:pathLst>
              <a:path w="55245" h="140335">
                <a:moveTo>
                  <a:pt x="54786" y="0"/>
                </a:moveTo>
                <a:lnTo>
                  <a:pt x="52894" y="0"/>
                </a:lnTo>
                <a:lnTo>
                  <a:pt x="0" y="138951"/>
                </a:lnTo>
                <a:lnTo>
                  <a:pt x="5848" y="139965"/>
                </a:lnTo>
                <a:lnTo>
                  <a:pt x="54786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02961" y="3605326"/>
            <a:ext cx="190792" cy="4645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99768" y="3654968"/>
            <a:ext cx="64769" cy="27940"/>
          </a:xfrm>
          <a:custGeom>
            <a:avLst/>
            <a:gdLst/>
            <a:ahLst/>
            <a:cxnLst/>
            <a:rect l="l" t="t" r="r" b="b"/>
            <a:pathLst>
              <a:path w="64770" h="27939">
                <a:moveTo>
                  <a:pt x="25227" y="0"/>
                </a:moveTo>
                <a:lnTo>
                  <a:pt x="0" y="15441"/>
                </a:lnTo>
                <a:lnTo>
                  <a:pt x="40467" y="27592"/>
                </a:lnTo>
                <a:lnTo>
                  <a:pt x="64747" y="10463"/>
                </a:lnTo>
                <a:lnTo>
                  <a:pt x="2522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00974" y="3655560"/>
            <a:ext cx="62508" cy="2624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10616" y="3659096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40" h="60960">
                <a:moveTo>
                  <a:pt x="78411" y="0"/>
                </a:moveTo>
                <a:lnTo>
                  <a:pt x="237" y="56475"/>
                </a:lnTo>
                <a:lnTo>
                  <a:pt x="0" y="60608"/>
                </a:lnTo>
                <a:lnTo>
                  <a:pt x="78173" y="4591"/>
                </a:lnTo>
                <a:lnTo>
                  <a:pt x="7841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10502" y="3663931"/>
            <a:ext cx="200660" cy="55880"/>
          </a:xfrm>
          <a:custGeom>
            <a:avLst/>
            <a:gdLst/>
            <a:ahLst/>
            <a:cxnLst/>
            <a:rect l="l" t="t" r="r" b="b"/>
            <a:pathLst>
              <a:path w="200659" h="55879">
                <a:moveTo>
                  <a:pt x="2852" y="0"/>
                </a:moveTo>
                <a:lnTo>
                  <a:pt x="474" y="0"/>
                </a:lnTo>
                <a:lnTo>
                  <a:pt x="0" y="1836"/>
                </a:lnTo>
                <a:lnTo>
                  <a:pt x="200386" y="55302"/>
                </a:lnTo>
                <a:lnTo>
                  <a:pt x="200624" y="51860"/>
                </a:lnTo>
                <a:lnTo>
                  <a:pt x="28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510757" y="3608156"/>
            <a:ext cx="93345" cy="46355"/>
          </a:xfrm>
          <a:custGeom>
            <a:avLst/>
            <a:gdLst/>
            <a:ahLst/>
            <a:cxnLst/>
            <a:rect l="l" t="t" r="r" b="b"/>
            <a:pathLst>
              <a:path w="93345" h="46354">
                <a:moveTo>
                  <a:pt x="92749" y="0"/>
                </a:moveTo>
                <a:lnTo>
                  <a:pt x="0" y="45652"/>
                </a:lnTo>
                <a:lnTo>
                  <a:pt x="2378" y="46341"/>
                </a:lnTo>
                <a:lnTo>
                  <a:pt x="93225" y="1376"/>
                </a:lnTo>
                <a:lnTo>
                  <a:pt x="9274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17015" y="3656148"/>
            <a:ext cx="190500" cy="53340"/>
          </a:xfrm>
          <a:custGeom>
            <a:avLst/>
            <a:gdLst/>
            <a:ahLst/>
            <a:cxnLst/>
            <a:rect l="l" t="t" r="r" b="b"/>
            <a:pathLst>
              <a:path w="190500" h="53339">
                <a:moveTo>
                  <a:pt x="2705" y="0"/>
                </a:moveTo>
                <a:lnTo>
                  <a:pt x="450" y="0"/>
                </a:lnTo>
                <a:lnTo>
                  <a:pt x="0" y="1765"/>
                </a:lnTo>
                <a:lnTo>
                  <a:pt x="190055" y="53179"/>
                </a:lnTo>
                <a:lnTo>
                  <a:pt x="190281" y="49870"/>
                </a:lnTo>
                <a:lnTo>
                  <a:pt x="27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07041" y="3652375"/>
            <a:ext cx="78105" cy="55244"/>
          </a:xfrm>
          <a:custGeom>
            <a:avLst/>
            <a:gdLst/>
            <a:ahLst/>
            <a:cxnLst/>
            <a:rect l="l" t="t" r="r" b="b"/>
            <a:pathLst>
              <a:path w="78104" h="55245">
                <a:moveTo>
                  <a:pt x="77552" y="0"/>
                </a:moveTo>
                <a:lnTo>
                  <a:pt x="0" y="53238"/>
                </a:lnTo>
                <a:lnTo>
                  <a:pt x="184" y="55065"/>
                </a:lnTo>
                <a:lnTo>
                  <a:pt x="1103" y="55065"/>
                </a:lnTo>
                <a:lnTo>
                  <a:pt x="77645" y="3426"/>
                </a:lnTo>
                <a:lnTo>
                  <a:pt x="775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991995" y="3567143"/>
            <a:ext cx="359260" cy="34204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145217" y="3599942"/>
            <a:ext cx="169400" cy="15675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903198" y="3385017"/>
            <a:ext cx="189577" cy="33702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803435" y="3325424"/>
            <a:ext cx="347996" cy="16755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434827" y="4255015"/>
            <a:ext cx="148567" cy="3491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231049" y="4247457"/>
            <a:ext cx="148568" cy="3491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316827" y="4188911"/>
            <a:ext cx="192257" cy="45181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360155" y="3487883"/>
            <a:ext cx="128514" cy="3137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183883" y="3481090"/>
            <a:ext cx="128514" cy="3137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1258082" y="3428484"/>
            <a:ext cx="166307" cy="40597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80855" y="4900161"/>
            <a:ext cx="345629" cy="3203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128262" y="4930875"/>
            <a:ext cx="162972" cy="1467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201680" y="5852809"/>
            <a:ext cx="307701" cy="19151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214740" y="6036283"/>
            <a:ext cx="257191" cy="12832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295834" y="5918731"/>
            <a:ext cx="213568" cy="16657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298789" y="5918624"/>
            <a:ext cx="48260" cy="121920"/>
          </a:xfrm>
          <a:custGeom>
            <a:avLst/>
            <a:gdLst/>
            <a:ahLst/>
            <a:cxnLst/>
            <a:rect l="l" t="t" r="r" b="b"/>
            <a:pathLst>
              <a:path w="48259" h="121920">
                <a:moveTo>
                  <a:pt x="39582" y="0"/>
                </a:moveTo>
                <a:lnTo>
                  <a:pt x="0" y="120107"/>
                </a:lnTo>
                <a:lnTo>
                  <a:pt x="7793" y="121649"/>
                </a:lnTo>
                <a:lnTo>
                  <a:pt x="47990" y="3277"/>
                </a:lnTo>
                <a:lnTo>
                  <a:pt x="3958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337745" y="5918860"/>
            <a:ext cx="172878" cy="16192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298226" y="6034095"/>
            <a:ext cx="176369" cy="4740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463425" y="5941552"/>
            <a:ext cx="48895" cy="141605"/>
          </a:xfrm>
          <a:custGeom>
            <a:avLst/>
            <a:gdLst/>
            <a:ahLst/>
            <a:cxnLst/>
            <a:rect l="l" t="t" r="r" b="b"/>
            <a:pathLst>
              <a:path w="48895" h="141604">
                <a:moveTo>
                  <a:pt x="48441" y="0"/>
                </a:moveTo>
                <a:lnTo>
                  <a:pt x="46769" y="0"/>
                </a:lnTo>
                <a:lnTo>
                  <a:pt x="0" y="139994"/>
                </a:lnTo>
                <a:lnTo>
                  <a:pt x="5171" y="141013"/>
                </a:lnTo>
                <a:lnTo>
                  <a:pt x="48441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298451" y="6040391"/>
            <a:ext cx="168699" cy="4680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295628" y="6090406"/>
            <a:ext cx="57785" cy="27940"/>
          </a:xfrm>
          <a:custGeom>
            <a:avLst/>
            <a:gdLst/>
            <a:ahLst/>
            <a:cxnLst/>
            <a:rect l="l" t="t" r="r" b="b"/>
            <a:pathLst>
              <a:path w="57784" h="27939">
                <a:moveTo>
                  <a:pt x="22305" y="0"/>
                </a:moveTo>
                <a:lnTo>
                  <a:pt x="0" y="15557"/>
                </a:lnTo>
                <a:lnTo>
                  <a:pt x="35780" y="27799"/>
                </a:lnTo>
                <a:lnTo>
                  <a:pt x="57249" y="10541"/>
                </a:lnTo>
                <a:lnTo>
                  <a:pt x="2230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296694" y="6091001"/>
            <a:ext cx="55270" cy="2643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393641" y="6094564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69333" y="0"/>
                </a:moveTo>
                <a:lnTo>
                  <a:pt x="210" y="56899"/>
                </a:lnTo>
                <a:lnTo>
                  <a:pt x="0" y="61062"/>
                </a:lnTo>
                <a:lnTo>
                  <a:pt x="69122" y="4625"/>
                </a:lnTo>
                <a:lnTo>
                  <a:pt x="6933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216698" y="6099435"/>
            <a:ext cx="177800" cy="55880"/>
          </a:xfrm>
          <a:custGeom>
            <a:avLst/>
            <a:gdLst/>
            <a:ahLst/>
            <a:cxnLst/>
            <a:rect l="l" t="t" r="r" b="b"/>
            <a:pathLst>
              <a:path w="177800" h="55879">
                <a:moveTo>
                  <a:pt x="2522" y="0"/>
                </a:moveTo>
                <a:lnTo>
                  <a:pt x="420" y="0"/>
                </a:lnTo>
                <a:lnTo>
                  <a:pt x="0" y="1849"/>
                </a:lnTo>
                <a:lnTo>
                  <a:pt x="177184" y="55716"/>
                </a:lnTo>
                <a:lnTo>
                  <a:pt x="177393" y="52249"/>
                </a:lnTo>
                <a:lnTo>
                  <a:pt x="252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216925" y="6043243"/>
            <a:ext cx="82550" cy="46990"/>
          </a:xfrm>
          <a:custGeom>
            <a:avLst/>
            <a:gdLst/>
            <a:ahLst/>
            <a:cxnLst/>
            <a:rect l="l" t="t" r="r" b="b"/>
            <a:pathLst>
              <a:path w="82550" h="46989">
                <a:moveTo>
                  <a:pt x="82008" y="0"/>
                </a:moveTo>
                <a:lnTo>
                  <a:pt x="0" y="45994"/>
                </a:lnTo>
                <a:lnTo>
                  <a:pt x="2103" y="46687"/>
                </a:lnTo>
                <a:lnTo>
                  <a:pt x="82430" y="1386"/>
                </a:lnTo>
                <a:lnTo>
                  <a:pt x="8200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222458" y="6091594"/>
            <a:ext cx="168275" cy="53975"/>
          </a:xfrm>
          <a:custGeom>
            <a:avLst/>
            <a:gdLst/>
            <a:ahLst/>
            <a:cxnLst/>
            <a:rect l="l" t="t" r="r" b="b"/>
            <a:pathLst>
              <a:path w="168275" h="53975">
                <a:moveTo>
                  <a:pt x="2391" y="0"/>
                </a:moveTo>
                <a:lnTo>
                  <a:pt x="398" y="0"/>
                </a:lnTo>
                <a:lnTo>
                  <a:pt x="0" y="1778"/>
                </a:lnTo>
                <a:lnTo>
                  <a:pt x="168047" y="53577"/>
                </a:lnTo>
                <a:lnTo>
                  <a:pt x="168247" y="50243"/>
                </a:lnTo>
                <a:lnTo>
                  <a:pt x="239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9390480" y="6087792"/>
            <a:ext cx="69215" cy="55880"/>
          </a:xfrm>
          <a:custGeom>
            <a:avLst/>
            <a:gdLst/>
            <a:ahLst/>
            <a:cxnLst/>
            <a:rect l="l" t="t" r="r" b="b"/>
            <a:pathLst>
              <a:path w="69215" h="55879">
                <a:moveTo>
                  <a:pt x="68572" y="0"/>
                </a:moveTo>
                <a:lnTo>
                  <a:pt x="0" y="53637"/>
                </a:lnTo>
                <a:lnTo>
                  <a:pt x="162" y="55479"/>
                </a:lnTo>
                <a:lnTo>
                  <a:pt x="975" y="55479"/>
                </a:lnTo>
                <a:lnTo>
                  <a:pt x="68653" y="3453"/>
                </a:lnTo>
                <a:lnTo>
                  <a:pt x="685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153909" y="5504657"/>
            <a:ext cx="345629" cy="3203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301317" y="5535371"/>
            <a:ext cx="162972" cy="1467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552134" y="5526129"/>
            <a:ext cx="345629" cy="3203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699541" y="5556844"/>
            <a:ext cx="162972" cy="1467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9534745" y="5795137"/>
            <a:ext cx="316706" cy="15847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9548581" y="5945340"/>
            <a:ext cx="263930" cy="10728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9631794" y="5848561"/>
            <a:ext cx="219540" cy="13880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634697" y="5849315"/>
            <a:ext cx="49530" cy="100330"/>
          </a:xfrm>
          <a:custGeom>
            <a:avLst/>
            <a:gdLst/>
            <a:ahLst/>
            <a:cxnLst/>
            <a:rect l="l" t="t" r="r" b="b"/>
            <a:pathLst>
              <a:path w="49529" h="100329">
                <a:moveTo>
                  <a:pt x="40740" y="0"/>
                </a:moveTo>
                <a:lnTo>
                  <a:pt x="0" y="98869"/>
                </a:lnTo>
                <a:lnTo>
                  <a:pt x="8021" y="100138"/>
                </a:lnTo>
                <a:lnTo>
                  <a:pt x="49395" y="2697"/>
                </a:lnTo>
                <a:lnTo>
                  <a:pt x="4074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674793" y="5849510"/>
            <a:ext cx="177937" cy="13329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634115" y="5944368"/>
            <a:ext cx="181532" cy="3901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804149" y="5868189"/>
            <a:ext cx="50165" cy="116205"/>
          </a:xfrm>
          <a:custGeom>
            <a:avLst/>
            <a:gdLst/>
            <a:ahLst/>
            <a:cxnLst/>
            <a:rect l="l" t="t" r="r" b="b"/>
            <a:pathLst>
              <a:path w="50165" h="116204">
                <a:moveTo>
                  <a:pt x="49860" y="0"/>
                </a:moveTo>
                <a:lnTo>
                  <a:pt x="48138" y="0"/>
                </a:lnTo>
                <a:lnTo>
                  <a:pt x="0" y="115239"/>
                </a:lnTo>
                <a:lnTo>
                  <a:pt x="5322" y="116079"/>
                </a:lnTo>
                <a:lnTo>
                  <a:pt x="4986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634349" y="5949551"/>
            <a:ext cx="173636" cy="3853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631443" y="5990721"/>
            <a:ext cx="59055" cy="23495"/>
          </a:xfrm>
          <a:custGeom>
            <a:avLst/>
            <a:gdLst/>
            <a:ahLst/>
            <a:cxnLst/>
            <a:rect l="l" t="t" r="r" b="b"/>
            <a:pathLst>
              <a:path w="59054" h="23495">
                <a:moveTo>
                  <a:pt x="22957" y="0"/>
                </a:moveTo>
                <a:lnTo>
                  <a:pt x="0" y="12806"/>
                </a:lnTo>
                <a:lnTo>
                  <a:pt x="36827" y="22882"/>
                </a:lnTo>
                <a:lnTo>
                  <a:pt x="58924" y="8677"/>
                </a:lnTo>
                <a:lnTo>
                  <a:pt x="2295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632539" y="5991211"/>
            <a:ext cx="56888" cy="2176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732325" y="5994144"/>
            <a:ext cx="71755" cy="50800"/>
          </a:xfrm>
          <a:custGeom>
            <a:avLst/>
            <a:gdLst/>
            <a:ahLst/>
            <a:cxnLst/>
            <a:rect l="l" t="t" r="r" b="b"/>
            <a:pathLst>
              <a:path w="71754" h="50800">
                <a:moveTo>
                  <a:pt x="71361" y="0"/>
                </a:moveTo>
                <a:lnTo>
                  <a:pt x="215" y="46837"/>
                </a:lnTo>
                <a:lnTo>
                  <a:pt x="0" y="50265"/>
                </a:lnTo>
                <a:lnTo>
                  <a:pt x="71144" y="3807"/>
                </a:lnTo>
                <a:lnTo>
                  <a:pt x="713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550204" y="5998154"/>
            <a:ext cx="182880" cy="46355"/>
          </a:xfrm>
          <a:custGeom>
            <a:avLst/>
            <a:gdLst/>
            <a:ahLst/>
            <a:cxnLst/>
            <a:rect l="l" t="t" r="r" b="b"/>
            <a:pathLst>
              <a:path w="182879" h="46354">
                <a:moveTo>
                  <a:pt x="2595" y="0"/>
                </a:moveTo>
                <a:lnTo>
                  <a:pt x="431" y="0"/>
                </a:lnTo>
                <a:lnTo>
                  <a:pt x="0" y="1522"/>
                </a:lnTo>
                <a:lnTo>
                  <a:pt x="182369" y="45863"/>
                </a:lnTo>
                <a:lnTo>
                  <a:pt x="182585" y="43009"/>
                </a:lnTo>
                <a:lnTo>
                  <a:pt x="2595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550435" y="5951899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5">
                <a:moveTo>
                  <a:pt x="84410" y="0"/>
                </a:moveTo>
                <a:lnTo>
                  <a:pt x="0" y="37861"/>
                </a:lnTo>
                <a:lnTo>
                  <a:pt x="2165" y="38431"/>
                </a:lnTo>
                <a:lnTo>
                  <a:pt x="84843" y="1141"/>
                </a:lnTo>
                <a:lnTo>
                  <a:pt x="8441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556131" y="5991700"/>
            <a:ext cx="173355" cy="44450"/>
          </a:xfrm>
          <a:custGeom>
            <a:avLst/>
            <a:gdLst/>
            <a:ahLst/>
            <a:cxnLst/>
            <a:rect l="l" t="t" r="r" b="b"/>
            <a:pathLst>
              <a:path w="173354" h="44450">
                <a:moveTo>
                  <a:pt x="2461" y="0"/>
                </a:moveTo>
                <a:lnTo>
                  <a:pt x="410" y="0"/>
                </a:lnTo>
                <a:lnTo>
                  <a:pt x="0" y="1464"/>
                </a:lnTo>
                <a:lnTo>
                  <a:pt x="172966" y="44104"/>
                </a:lnTo>
                <a:lnTo>
                  <a:pt x="173170" y="41358"/>
                </a:lnTo>
                <a:lnTo>
                  <a:pt x="246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729071" y="5988570"/>
            <a:ext cx="71120" cy="45720"/>
          </a:xfrm>
          <a:custGeom>
            <a:avLst/>
            <a:gdLst/>
            <a:ahLst/>
            <a:cxnLst/>
            <a:rect l="l" t="t" r="r" b="b"/>
            <a:pathLst>
              <a:path w="71120" h="45720">
                <a:moveTo>
                  <a:pt x="70578" y="0"/>
                </a:moveTo>
                <a:lnTo>
                  <a:pt x="0" y="44152"/>
                </a:lnTo>
                <a:lnTo>
                  <a:pt x="166" y="45668"/>
                </a:lnTo>
                <a:lnTo>
                  <a:pt x="1004" y="45668"/>
                </a:lnTo>
                <a:lnTo>
                  <a:pt x="70662" y="2842"/>
                </a:lnTo>
                <a:lnTo>
                  <a:pt x="7057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091008" y="5636387"/>
            <a:ext cx="97597" cy="33350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157683" y="5954602"/>
            <a:ext cx="29845" cy="29209"/>
          </a:xfrm>
          <a:custGeom>
            <a:avLst/>
            <a:gdLst/>
            <a:ahLst/>
            <a:cxnLst/>
            <a:rect l="l" t="t" r="r" b="b"/>
            <a:pathLst>
              <a:path w="29845" h="29210">
                <a:moveTo>
                  <a:pt x="28898" y="0"/>
                </a:moveTo>
                <a:lnTo>
                  <a:pt x="0" y="12864"/>
                </a:lnTo>
                <a:lnTo>
                  <a:pt x="193" y="29126"/>
                </a:lnTo>
                <a:lnTo>
                  <a:pt x="29476" y="13349"/>
                </a:lnTo>
                <a:lnTo>
                  <a:pt x="2889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017876" y="5963487"/>
            <a:ext cx="144145" cy="22225"/>
          </a:xfrm>
          <a:custGeom>
            <a:avLst/>
            <a:gdLst/>
            <a:ahLst/>
            <a:cxnLst/>
            <a:rect l="l" t="t" r="r" b="b"/>
            <a:pathLst>
              <a:path w="144145" h="22225">
                <a:moveTo>
                  <a:pt x="0" y="10922"/>
                </a:moveTo>
                <a:lnTo>
                  <a:pt x="0" y="4890"/>
                </a:lnTo>
                <a:lnTo>
                  <a:pt x="4890" y="0"/>
                </a:lnTo>
                <a:lnTo>
                  <a:pt x="10922" y="0"/>
                </a:lnTo>
                <a:lnTo>
                  <a:pt x="132975" y="0"/>
                </a:lnTo>
                <a:lnTo>
                  <a:pt x="139007" y="0"/>
                </a:lnTo>
                <a:lnTo>
                  <a:pt x="143898" y="4890"/>
                </a:lnTo>
                <a:lnTo>
                  <a:pt x="143898" y="10922"/>
                </a:lnTo>
                <a:lnTo>
                  <a:pt x="143898" y="16954"/>
                </a:lnTo>
                <a:lnTo>
                  <a:pt x="139007" y="21845"/>
                </a:lnTo>
                <a:lnTo>
                  <a:pt x="132975" y="21845"/>
                </a:lnTo>
                <a:lnTo>
                  <a:pt x="10922" y="21845"/>
                </a:lnTo>
                <a:lnTo>
                  <a:pt x="4890" y="21845"/>
                </a:lnTo>
                <a:lnTo>
                  <a:pt x="0" y="16954"/>
                </a:lnTo>
                <a:lnTo>
                  <a:pt x="0" y="109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0026299" y="5969165"/>
            <a:ext cx="128256" cy="1150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0026299" y="5969165"/>
            <a:ext cx="128270" cy="12065"/>
          </a:xfrm>
          <a:custGeom>
            <a:avLst/>
            <a:gdLst/>
            <a:ahLst/>
            <a:cxnLst/>
            <a:rect l="l" t="t" r="r" b="b"/>
            <a:pathLst>
              <a:path w="128270" h="12064">
                <a:moveTo>
                  <a:pt x="0" y="5752"/>
                </a:moveTo>
                <a:lnTo>
                  <a:pt x="0" y="2575"/>
                </a:lnTo>
                <a:lnTo>
                  <a:pt x="2575" y="0"/>
                </a:lnTo>
                <a:lnTo>
                  <a:pt x="5752" y="0"/>
                </a:lnTo>
                <a:lnTo>
                  <a:pt x="122504" y="0"/>
                </a:lnTo>
                <a:lnTo>
                  <a:pt x="125681" y="0"/>
                </a:lnTo>
                <a:lnTo>
                  <a:pt x="128257" y="2575"/>
                </a:lnTo>
                <a:lnTo>
                  <a:pt x="128257" y="5752"/>
                </a:lnTo>
                <a:lnTo>
                  <a:pt x="128257" y="8929"/>
                </a:lnTo>
                <a:lnTo>
                  <a:pt x="125681" y="11505"/>
                </a:lnTo>
                <a:lnTo>
                  <a:pt x="122504" y="11505"/>
                </a:lnTo>
                <a:lnTo>
                  <a:pt x="5752" y="11505"/>
                </a:lnTo>
                <a:lnTo>
                  <a:pt x="2575" y="11505"/>
                </a:lnTo>
                <a:lnTo>
                  <a:pt x="0" y="8929"/>
                </a:lnTo>
                <a:lnTo>
                  <a:pt x="0" y="57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773981" y="5281059"/>
            <a:ext cx="345629" cy="32030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921388" y="5311773"/>
            <a:ext cx="162974" cy="14678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473549" y="1357004"/>
            <a:ext cx="5359400" cy="4954905"/>
          </a:xfrm>
          <a:custGeom>
            <a:avLst/>
            <a:gdLst/>
            <a:ahLst/>
            <a:cxnLst/>
            <a:rect l="l" t="t" r="r" b="b"/>
            <a:pathLst>
              <a:path w="5359400" h="4954905">
                <a:moveTo>
                  <a:pt x="0" y="0"/>
                </a:moveTo>
                <a:lnTo>
                  <a:pt x="5359398" y="0"/>
                </a:lnTo>
                <a:lnTo>
                  <a:pt x="5359398" y="4954628"/>
                </a:lnTo>
                <a:lnTo>
                  <a:pt x="0" y="49546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909571" y="1917025"/>
            <a:ext cx="136840" cy="32846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750223" y="1859724"/>
            <a:ext cx="415925" cy="8877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0013067" y="5616399"/>
            <a:ext cx="202300" cy="38605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0013067" y="5664361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0008304" y="5664361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094259" y="566900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65" y="0"/>
                </a:lnTo>
              </a:path>
            </a:pathLst>
          </a:custGeom>
          <a:ln w="25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095710" y="5658976"/>
            <a:ext cx="84142" cy="2004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0014576" y="5720330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0009813" y="5720330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094200" y="5722292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65" y="0"/>
                </a:lnTo>
              </a:path>
            </a:pathLst>
          </a:custGeom>
          <a:ln w="22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095772" y="5713760"/>
            <a:ext cx="84142" cy="1738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0014576" y="5776298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0009813" y="5776298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0016084" y="5827041"/>
            <a:ext cx="90805" cy="0"/>
          </a:xfrm>
          <a:custGeom>
            <a:avLst/>
            <a:gdLst/>
            <a:ahLst/>
            <a:cxnLst/>
            <a:rect l="l" t="t" r="r" b="b"/>
            <a:pathLst>
              <a:path w="90804">
                <a:moveTo>
                  <a:pt x="0" y="0"/>
                </a:moveTo>
                <a:lnTo>
                  <a:pt x="90214" y="0"/>
                </a:lnTo>
              </a:path>
            </a:pathLst>
          </a:custGeom>
          <a:ln w="79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011322" y="5827041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739" y="0"/>
                </a:lnTo>
              </a:path>
            </a:pathLst>
          </a:custGeom>
          <a:ln w="17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092753" y="583301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193" y="0"/>
                </a:lnTo>
              </a:path>
            </a:pathLst>
          </a:custGeom>
          <a:ln w="22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0094207" y="5821655"/>
            <a:ext cx="84166" cy="1996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092750" y="577958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648" y="0"/>
                </a:lnTo>
              </a:path>
            </a:pathLst>
          </a:custGeom>
          <a:ln w="22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0094204" y="5616399"/>
            <a:ext cx="87194" cy="38520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174637" y="5611637"/>
            <a:ext cx="0" cy="394970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733"/>
                </a:lnTo>
              </a:path>
            </a:pathLst>
          </a:custGeom>
          <a:ln w="20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179313" y="5713839"/>
            <a:ext cx="35754" cy="3590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177806" y="5984749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89">
                <a:moveTo>
                  <a:pt x="36234" y="0"/>
                </a:moveTo>
                <a:lnTo>
                  <a:pt x="0" y="14891"/>
                </a:lnTo>
                <a:lnTo>
                  <a:pt x="241" y="33715"/>
                </a:lnTo>
                <a:lnTo>
                  <a:pt x="36959" y="15453"/>
                </a:lnTo>
                <a:lnTo>
                  <a:pt x="3623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002508" y="6007676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426" y="0"/>
                </a:lnTo>
              </a:path>
            </a:pathLst>
          </a:custGeom>
          <a:ln w="25287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002508" y="5995032"/>
            <a:ext cx="180975" cy="25400"/>
          </a:xfrm>
          <a:custGeom>
            <a:avLst/>
            <a:gdLst/>
            <a:ahLst/>
            <a:cxnLst/>
            <a:rect l="l" t="t" r="r" b="b"/>
            <a:pathLst>
              <a:path w="180975" h="25400">
                <a:moveTo>
                  <a:pt x="0" y="12643"/>
                </a:moveTo>
                <a:lnTo>
                  <a:pt x="0" y="5660"/>
                </a:lnTo>
                <a:lnTo>
                  <a:pt x="5660" y="0"/>
                </a:lnTo>
                <a:lnTo>
                  <a:pt x="12643" y="0"/>
                </a:lnTo>
                <a:lnTo>
                  <a:pt x="167783" y="0"/>
                </a:lnTo>
                <a:lnTo>
                  <a:pt x="174766" y="0"/>
                </a:lnTo>
                <a:lnTo>
                  <a:pt x="180427" y="5660"/>
                </a:lnTo>
                <a:lnTo>
                  <a:pt x="180427" y="12643"/>
                </a:lnTo>
                <a:lnTo>
                  <a:pt x="180427" y="19626"/>
                </a:lnTo>
                <a:lnTo>
                  <a:pt x="174766" y="25287"/>
                </a:lnTo>
                <a:lnTo>
                  <a:pt x="167783" y="25287"/>
                </a:lnTo>
                <a:lnTo>
                  <a:pt x="12643" y="25287"/>
                </a:lnTo>
                <a:lnTo>
                  <a:pt x="5660" y="25287"/>
                </a:lnTo>
                <a:lnTo>
                  <a:pt x="0" y="19626"/>
                </a:lnTo>
                <a:lnTo>
                  <a:pt x="0" y="1264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013067" y="6001607"/>
            <a:ext cx="160816" cy="1331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013067" y="6001607"/>
            <a:ext cx="161290" cy="13335"/>
          </a:xfrm>
          <a:custGeom>
            <a:avLst/>
            <a:gdLst/>
            <a:ahLst/>
            <a:cxnLst/>
            <a:rect l="l" t="t" r="r" b="b"/>
            <a:pathLst>
              <a:path w="161290" h="13335">
                <a:moveTo>
                  <a:pt x="0" y="6659"/>
                </a:moveTo>
                <a:lnTo>
                  <a:pt x="0" y="2981"/>
                </a:lnTo>
                <a:lnTo>
                  <a:pt x="2981" y="0"/>
                </a:lnTo>
                <a:lnTo>
                  <a:pt x="6658" y="0"/>
                </a:lnTo>
                <a:lnTo>
                  <a:pt x="154157" y="0"/>
                </a:lnTo>
                <a:lnTo>
                  <a:pt x="157834" y="0"/>
                </a:lnTo>
                <a:lnTo>
                  <a:pt x="160816" y="2981"/>
                </a:lnTo>
                <a:lnTo>
                  <a:pt x="160816" y="6659"/>
                </a:lnTo>
                <a:lnTo>
                  <a:pt x="160816" y="10336"/>
                </a:lnTo>
                <a:lnTo>
                  <a:pt x="157834" y="13318"/>
                </a:lnTo>
                <a:lnTo>
                  <a:pt x="154157" y="13318"/>
                </a:lnTo>
                <a:lnTo>
                  <a:pt x="6658" y="13318"/>
                </a:lnTo>
                <a:lnTo>
                  <a:pt x="2981" y="13318"/>
                </a:lnTo>
                <a:lnTo>
                  <a:pt x="0" y="10336"/>
                </a:lnTo>
                <a:lnTo>
                  <a:pt x="0" y="665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028002" y="594563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618" y="0"/>
                </a:moveTo>
                <a:lnTo>
                  <a:pt x="5370" y="0"/>
                </a:lnTo>
                <a:lnTo>
                  <a:pt x="0" y="5358"/>
                </a:lnTo>
                <a:lnTo>
                  <a:pt x="0" y="18579"/>
                </a:lnTo>
                <a:lnTo>
                  <a:pt x="5370" y="23937"/>
                </a:lnTo>
                <a:lnTo>
                  <a:pt x="18618" y="23937"/>
                </a:lnTo>
                <a:lnTo>
                  <a:pt x="23987" y="18579"/>
                </a:lnTo>
                <a:lnTo>
                  <a:pt x="23987" y="5358"/>
                </a:lnTo>
                <a:lnTo>
                  <a:pt x="1861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055157" y="594563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616" y="0"/>
                </a:moveTo>
                <a:lnTo>
                  <a:pt x="5369" y="0"/>
                </a:lnTo>
                <a:lnTo>
                  <a:pt x="0" y="5358"/>
                </a:lnTo>
                <a:lnTo>
                  <a:pt x="0" y="18579"/>
                </a:lnTo>
                <a:lnTo>
                  <a:pt x="5369" y="23937"/>
                </a:lnTo>
                <a:lnTo>
                  <a:pt x="18616" y="23937"/>
                </a:lnTo>
                <a:lnTo>
                  <a:pt x="23986" y="18579"/>
                </a:lnTo>
                <a:lnTo>
                  <a:pt x="23986" y="5358"/>
                </a:lnTo>
                <a:lnTo>
                  <a:pt x="186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080652" y="594563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616" y="0"/>
                </a:moveTo>
                <a:lnTo>
                  <a:pt x="5369" y="0"/>
                </a:lnTo>
                <a:lnTo>
                  <a:pt x="0" y="5358"/>
                </a:lnTo>
                <a:lnTo>
                  <a:pt x="0" y="18579"/>
                </a:lnTo>
                <a:lnTo>
                  <a:pt x="5369" y="23937"/>
                </a:lnTo>
                <a:lnTo>
                  <a:pt x="18616" y="23937"/>
                </a:lnTo>
                <a:lnTo>
                  <a:pt x="23986" y="18579"/>
                </a:lnTo>
                <a:lnTo>
                  <a:pt x="23986" y="5358"/>
                </a:lnTo>
                <a:lnTo>
                  <a:pt x="1861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142353" y="5853762"/>
            <a:ext cx="12065" cy="128270"/>
          </a:xfrm>
          <a:custGeom>
            <a:avLst/>
            <a:gdLst/>
            <a:ahLst/>
            <a:cxnLst/>
            <a:rect l="l" t="t" r="r" b="b"/>
            <a:pathLst>
              <a:path w="12065" h="128270">
                <a:moveTo>
                  <a:pt x="0" y="127953"/>
                </a:moveTo>
                <a:lnTo>
                  <a:pt x="12068" y="127953"/>
                </a:lnTo>
                <a:lnTo>
                  <a:pt x="12068" y="0"/>
                </a:lnTo>
                <a:lnTo>
                  <a:pt x="0" y="0"/>
                </a:lnTo>
                <a:lnTo>
                  <a:pt x="0" y="127953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137590" y="5848999"/>
            <a:ext cx="21590" cy="137795"/>
          </a:xfrm>
          <a:custGeom>
            <a:avLst/>
            <a:gdLst/>
            <a:ahLst/>
            <a:cxnLst/>
            <a:rect l="l" t="t" r="r" b="b"/>
            <a:pathLst>
              <a:path w="21590" h="137795">
                <a:moveTo>
                  <a:pt x="0" y="137478"/>
                </a:moveTo>
                <a:lnTo>
                  <a:pt x="21594" y="137478"/>
                </a:lnTo>
                <a:lnTo>
                  <a:pt x="21594" y="0"/>
                </a:lnTo>
                <a:lnTo>
                  <a:pt x="0" y="0"/>
                </a:lnTo>
                <a:lnTo>
                  <a:pt x="0" y="137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005845" y="1190714"/>
            <a:ext cx="304800" cy="9429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104521" y="4775288"/>
            <a:ext cx="304800" cy="94297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680323" y="1814170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823450" y="5554771"/>
            <a:ext cx="612775" cy="510540"/>
          </a:xfrm>
          <a:custGeom>
            <a:avLst/>
            <a:gdLst/>
            <a:ahLst/>
            <a:cxnLst/>
            <a:rect l="l" t="t" r="r" b="b"/>
            <a:pathLst>
              <a:path w="612775" h="510539">
                <a:moveTo>
                  <a:pt x="0" y="255034"/>
                </a:moveTo>
                <a:lnTo>
                  <a:pt x="4007" y="213666"/>
                </a:lnTo>
                <a:lnTo>
                  <a:pt x="15607" y="174423"/>
                </a:lnTo>
                <a:lnTo>
                  <a:pt x="34172" y="137831"/>
                </a:lnTo>
                <a:lnTo>
                  <a:pt x="59069" y="104414"/>
                </a:lnTo>
                <a:lnTo>
                  <a:pt x="89669" y="74697"/>
                </a:lnTo>
                <a:lnTo>
                  <a:pt x="125342" y="49206"/>
                </a:lnTo>
                <a:lnTo>
                  <a:pt x="165457" y="28466"/>
                </a:lnTo>
                <a:lnTo>
                  <a:pt x="209383" y="13001"/>
                </a:lnTo>
                <a:lnTo>
                  <a:pt x="256492" y="3337"/>
                </a:lnTo>
                <a:lnTo>
                  <a:pt x="306151" y="0"/>
                </a:lnTo>
                <a:lnTo>
                  <a:pt x="355810" y="3337"/>
                </a:lnTo>
                <a:lnTo>
                  <a:pt x="402919" y="13001"/>
                </a:lnTo>
                <a:lnTo>
                  <a:pt x="446845" y="28466"/>
                </a:lnTo>
                <a:lnTo>
                  <a:pt x="486960" y="49206"/>
                </a:lnTo>
                <a:lnTo>
                  <a:pt x="522633" y="74697"/>
                </a:lnTo>
                <a:lnTo>
                  <a:pt x="553233" y="104414"/>
                </a:lnTo>
                <a:lnTo>
                  <a:pt x="578130" y="137831"/>
                </a:lnTo>
                <a:lnTo>
                  <a:pt x="596695" y="174423"/>
                </a:lnTo>
                <a:lnTo>
                  <a:pt x="608296" y="213666"/>
                </a:lnTo>
                <a:lnTo>
                  <a:pt x="612303" y="255034"/>
                </a:lnTo>
                <a:lnTo>
                  <a:pt x="608296" y="296402"/>
                </a:lnTo>
                <a:lnTo>
                  <a:pt x="596695" y="335645"/>
                </a:lnTo>
                <a:lnTo>
                  <a:pt x="578130" y="372237"/>
                </a:lnTo>
                <a:lnTo>
                  <a:pt x="553233" y="405654"/>
                </a:lnTo>
                <a:lnTo>
                  <a:pt x="522633" y="435371"/>
                </a:lnTo>
                <a:lnTo>
                  <a:pt x="486960" y="460862"/>
                </a:lnTo>
                <a:lnTo>
                  <a:pt x="446845" y="481602"/>
                </a:lnTo>
                <a:lnTo>
                  <a:pt x="402919" y="497067"/>
                </a:lnTo>
                <a:lnTo>
                  <a:pt x="355810" y="506731"/>
                </a:lnTo>
                <a:lnTo>
                  <a:pt x="306151" y="510069"/>
                </a:lnTo>
                <a:lnTo>
                  <a:pt x="256492" y="506731"/>
                </a:lnTo>
                <a:lnTo>
                  <a:pt x="209383" y="497067"/>
                </a:lnTo>
                <a:lnTo>
                  <a:pt x="165457" y="481602"/>
                </a:lnTo>
                <a:lnTo>
                  <a:pt x="125342" y="460862"/>
                </a:lnTo>
                <a:lnTo>
                  <a:pt x="89669" y="435371"/>
                </a:lnTo>
                <a:lnTo>
                  <a:pt x="59069" y="405654"/>
                </a:lnTo>
                <a:lnTo>
                  <a:pt x="34172" y="372237"/>
                </a:lnTo>
                <a:lnTo>
                  <a:pt x="15607" y="335645"/>
                </a:lnTo>
                <a:lnTo>
                  <a:pt x="4007" y="296402"/>
                </a:lnTo>
                <a:lnTo>
                  <a:pt x="0" y="2550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0297617" y="5273950"/>
            <a:ext cx="166747" cy="31619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0297618" y="5309988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364541" y="5306663"/>
            <a:ext cx="54610" cy="20955"/>
          </a:xfrm>
          <a:custGeom>
            <a:avLst/>
            <a:gdLst/>
            <a:ahLst/>
            <a:cxnLst/>
            <a:rect l="l" t="t" r="r" b="b"/>
            <a:pathLst>
              <a:path w="54609" h="20954">
                <a:moveTo>
                  <a:pt x="0" y="20740"/>
                </a:moveTo>
                <a:lnTo>
                  <a:pt x="54306" y="20740"/>
                </a:lnTo>
                <a:lnTo>
                  <a:pt x="54306" y="0"/>
                </a:lnTo>
                <a:lnTo>
                  <a:pt x="0" y="0"/>
                </a:lnTo>
                <a:lnTo>
                  <a:pt x="0" y="20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365736" y="5308823"/>
            <a:ext cx="69355" cy="1641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0298862" y="535583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364492" y="5351433"/>
            <a:ext cx="54610" cy="19050"/>
          </a:xfrm>
          <a:custGeom>
            <a:avLst/>
            <a:gdLst/>
            <a:ahLst/>
            <a:cxnLst/>
            <a:rect l="l" t="t" r="r" b="b"/>
            <a:pathLst>
              <a:path w="54609" h="19050">
                <a:moveTo>
                  <a:pt x="0" y="18501"/>
                </a:moveTo>
                <a:lnTo>
                  <a:pt x="54354" y="18501"/>
                </a:lnTo>
                <a:lnTo>
                  <a:pt x="54354" y="0"/>
                </a:lnTo>
                <a:lnTo>
                  <a:pt x="0" y="0"/>
                </a:lnTo>
                <a:lnTo>
                  <a:pt x="0" y="18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0365788" y="5353695"/>
            <a:ext cx="69354" cy="1424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7" y="0"/>
                </a:lnTo>
                <a:lnTo>
                  <a:pt x="74357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0298862" y="5401671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89"/>
                </a:lnTo>
                <a:lnTo>
                  <a:pt x="0" y="6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300105" y="5443234"/>
            <a:ext cx="74930" cy="6985"/>
          </a:xfrm>
          <a:custGeom>
            <a:avLst/>
            <a:gdLst/>
            <a:ahLst/>
            <a:cxnLst/>
            <a:rect l="l" t="t" r="r" b="b"/>
            <a:pathLst>
              <a:path w="74929" h="6985">
                <a:moveTo>
                  <a:pt x="0" y="0"/>
                </a:moveTo>
                <a:lnTo>
                  <a:pt x="74358" y="0"/>
                </a:lnTo>
                <a:lnTo>
                  <a:pt x="74358" y="6490"/>
                </a:lnTo>
                <a:lnTo>
                  <a:pt x="0" y="64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0363299" y="5442066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79" h="19050">
                <a:moveTo>
                  <a:pt x="0" y="18600"/>
                </a:moveTo>
                <a:lnTo>
                  <a:pt x="55548" y="18600"/>
                </a:lnTo>
                <a:lnTo>
                  <a:pt x="55548" y="0"/>
                </a:lnTo>
                <a:lnTo>
                  <a:pt x="0" y="0"/>
                </a:lnTo>
                <a:lnTo>
                  <a:pt x="0" y="1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364496" y="5442066"/>
            <a:ext cx="69373" cy="1634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363297" y="5398358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79" h="19050">
                <a:moveTo>
                  <a:pt x="0" y="18502"/>
                </a:moveTo>
                <a:lnTo>
                  <a:pt x="55549" y="18502"/>
                </a:lnTo>
                <a:lnTo>
                  <a:pt x="55549" y="0"/>
                </a:lnTo>
                <a:lnTo>
                  <a:pt x="0" y="0"/>
                </a:lnTo>
                <a:lnTo>
                  <a:pt x="0" y="18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0364496" y="5273950"/>
            <a:ext cx="100864" cy="315506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433402" y="5575649"/>
            <a:ext cx="30480" cy="27940"/>
          </a:xfrm>
          <a:custGeom>
            <a:avLst/>
            <a:gdLst/>
            <a:ahLst/>
            <a:cxnLst/>
            <a:rect l="l" t="t" r="r" b="b"/>
            <a:pathLst>
              <a:path w="30479" h="27939">
                <a:moveTo>
                  <a:pt x="29867" y="0"/>
                </a:moveTo>
                <a:lnTo>
                  <a:pt x="0" y="12197"/>
                </a:lnTo>
                <a:lnTo>
                  <a:pt x="199" y="27615"/>
                </a:lnTo>
                <a:lnTo>
                  <a:pt x="30466" y="12657"/>
                </a:lnTo>
                <a:lnTo>
                  <a:pt x="2986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288913" y="5584071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20712"/>
                </a:moveTo>
                <a:lnTo>
                  <a:pt x="148718" y="20712"/>
                </a:lnTo>
                <a:lnTo>
                  <a:pt x="148718" y="0"/>
                </a:lnTo>
                <a:lnTo>
                  <a:pt x="0" y="0"/>
                </a:lnTo>
                <a:lnTo>
                  <a:pt x="0" y="2071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0288913" y="5584071"/>
            <a:ext cx="149225" cy="20955"/>
          </a:xfrm>
          <a:custGeom>
            <a:avLst/>
            <a:gdLst/>
            <a:ahLst/>
            <a:cxnLst/>
            <a:rect l="l" t="t" r="r" b="b"/>
            <a:pathLst>
              <a:path w="149225" h="20954">
                <a:moveTo>
                  <a:pt x="0" y="10356"/>
                </a:moveTo>
                <a:lnTo>
                  <a:pt x="0" y="4636"/>
                </a:lnTo>
                <a:lnTo>
                  <a:pt x="4636" y="0"/>
                </a:lnTo>
                <a:lnTo>
                  <a:pt x="10356" y="0"/>
                </a:lnTo>
                <a:lnTo>
                  <a:pt x="138361" y="0"/>
                </a:lnTo>
                <a:lnTo>
                  <a:pt x="144080" y="0"/>
                </a:lnTo>
                <a:lnTo>
                  <a:pt x="148717" y="4636"/>
                </a:lnTo>
                <a:lnTo>
                  <a:pt x="148717" y="10356"/>
                </a:lnTo>
                <a:lnTo>
                  <a:pt x="148717" y="16075"/>
                </a:lnTo>
                <a:lnTo>
                  <a:pt x="144080" y="20712"/>
                </a:lnTo>
                <a:lnTo>
                  <a:pt x="138361" y="20712"/>
                </a:lnTo>
                <a:lnTo>
                  <a:pt x="10356" y="20712"/>
                </a:lnTo>
                <a:lnTo>
                  <a:pt x="4636" y="20712"/>
                </a:lnTo>
                <a:lnTo>
                  <a:pt x="0" y="16075"/>
                </a:lnTo>
                <a:lnTo>
                  <a:pt x="0" y="103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0297617" y="5589456"/>
            <a:ext cx="132552" cy="1090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0297618" y="5589456"/>
            <a:ext cx="132715" cy="11430"/>
          </a:xfrm>
          <a:custGeom>
            <a:avLst/>
            <a:gdLst/>
            <a:ahLst/>
            <a:cxnLst/>
            <a:rect l="l" t="t" r="r" b="b"/>
            <a:pathLst>
              <a:path w="132715" h="11429">
                <a:moveTo>
                  <a:pt x="0" y="5454"/>
                </a:moveTo>
                <a:lnTo>
                  <a:pt x="0" y="2441"/>
                </a:lnTo>
                <a:lnTo>
                  <a:pt x="2441" y="0"/>
                </a:lnTo>
                <a:lnTo>
                  <a:pt x="5453" y="0"/>
                </a:lnTo>
                <a:lnTo>
                  <a:pt x="127098" y="0"/>
                </a:lnTo>
                <a:lnTo>
                  <a:pt x="130110" y="0"/>
                </a:lnTo>
                <a:lnTo>
                  <a:pt x="132552" y="2441"/>
                </a:lnTo>
                <a:lnTo>
                  <a:pt x="132552" y="5454"/>
                </a:lnTo>
                <a:lnTo>
                  <a:pt x="132552" y="8466"/>
                </a:lnTo>
                <a:lnTo>
                  <a:pt x="130110" y="10908"/>
                </a:lnTo>
                <a:lnTo>
                  <a:pt x="127098" y="10908"/>
                </a:lnTo>
                <a:lnTo>
                  <a:pt x="5453" y="10908"/>
                </a:lnTo>
                <a:lnTo>
                  <a:pt x="2441" y="10908"/>
                </a:lnTo>
                <a:lnTo>
                  <a:pt x="0" y="8466"/>
                </a:lnTo>
                <a:lnTo>
                  <a:pt x="0" y="54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309928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332311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4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4" y="19606"/>
                </a:lnTo>
                <a:lnTo>
                  <a:pt x="19770" y="15217"/>
                </a:lnTo>
                <a:lnTo>
                  <a:pt x="19770" y="4389"/>
                </a:lnTo>
                <a:lnTo>
                  <a:pt x="153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0353325" y="5543615"/>
            <a:ext cx="20320" cy="19685"/>
          </a:xfrm>
          <a:custGeom>
            <a:avLst/>
            <a:gdLst/>
            <a:ahLst/>
            <a:cxnLst/>
            <a:rect l="l" t="t" r="r" b="b"/>
            <a:pathLst>
              <a:path w="20320" h="19685">
                <a:moveTo>
                  <a:pt x="15345" y="0"/>
                </a:moveTo>
                <a:lnTo>
                  <a:pt x="4425" y="0"/>
                </a:lnTo>
                <a:lnTo>
                  <a:pt x="0" y="4389"/>
                </a:lnTo>
                <a:lnTo>
                  <a:pt x="0" y="15217"/>
                </a:lnTo>
                <a:lnTo>
                  <a:pt x="4425" y="19606"/>
                </a:lnTo>
                <a:lnTo>
                  <a:pt x="15345" y="19606"/>
                </a:lnTo>
                <a:lnTo>
                  <a:pt x="19771" y="15217"/>
                </a:lnTo>
                <a:lnTo>
                  <a:pt x="19771" y="4389"/>
                </a:lnTo>
                <a:lnTo>
                  <a:pt x="15345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0409156" y="5468363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4801"/>
                </a:lnTo>
              </a:path>
            </a:pathLst>
          </a:custGeom>
          <a:ln w="9947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409156" y="5463601"/>
            <a:ext cx="0" cy="114935"/>
          </a:xfrm>
          <a:custGeom>
            <a:avLst/>
            <a:gdLst/>
            <a:ahLst/>
            <a:cxnLst/>
            <a:rect l="l" t="t" r="r" b="b"/>
            <a:pathLst>
              <a:path h="114935">
                <a:moveTo>
                  <a:pt x="0" y="0"/>
                </a:moveTo>
                <a:lnTo>
                  <a:pt x="0" y="114326"/>
                </a:lnTo>
              </a:path>
            </a:pathLst>
          </a:custGeom>
          <a:ln w="19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0452185" y="4753063"/>
            <a:ext cx="676275" cy="776605"/>
          </a:xfrm>
          <a:custGeom>
            <a:avLst/>
            <a:gdLst/>
            <a:ahLst/>
            <a:cxnLst/>
            <a:rect l="l" t="t" r="r" b="b"/>
            <a:pathLst>
              <a:path w="676275" h="776604">
                <a:moveTo>
                  <a:pt x="0" y="0"/>
                </a:moveTo>
                <a:lnTo>
                  <a:pt x="676276" y="0"/>
                </a:lnTo>
                <a:lnTo>
                  <a:pt x="676276" y="776287"/>
                </a:lnTo>
                <a:lnTo>
                  <a:pt x="0" y="776287"/>
                </a:lnTo>
                <a:lnTo>
                  <a:pt x="0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0418847" y="4776877"/>
            <a:ext cx="690880" cy="800100"/>
          </a:xfrm>
          <a:custGeom>
            <a:avLst/>
            <a:gdLst/>
            <a:ahLst/>
            <a:cxnLst/>
            <a:rect l="l" t="t" r="r" b="b"/>
            <a:pathLst>
              <a:path w="690879" h="800100">
                <a:moveTo>
                  <a:pt x="0" y="0"/>
                </a:moveTo>
                <a:lnTo>
                  <a:pt x="690563" y="0"/>
                </a:lnTo>
                <a:lnTo>
                  <a:pt x="690563" y="800099"/>
                </a:lnTo>
                <a:lnTo>
                  <a:pt x="0" y="800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0418847" y="4776877"/>
            <a:ext cx="690880" cy="800100"/>
          </a:xfrm>
          <a:custGeom>
            <a:avLst/>
            <a:gdLst/>
            <a:ahLst/>
            <a:cxnLst/>
            <a:rect l="l" t="t" r="r" b="b"/>
            <a:pathLst>
              <a:path w="690879" h="800100">
                <a:moveTo>
                  <a:pt x="0" y="0"/>
                </a:moveTo>
                <a:lnTo>
                  <a:pt x="690563" y="0"/>
                </a:lnTo>
                <a:lnTo>
                  <a:pt x="690563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0425991" y="4930725"/>
            <a:ext cx="676275" cy="186690"/>
          </a:xfrm>
          <a:custGeom>
            <a:avLst/>
            <a:gdLst/>
            <a:ahLst/>
            <a:cxnLst/>
            <a:rect l="l" t="t" r="r" b="b"/>
            <a:pathLst>
              <a:path w="676275" h="186689">
                <a:moveTo>
                  <a:pt x="0" y="0"/>
                </a:moveTo>
                <a:lnTo>
                  <a:pt x="676276" y="0"/>
                </a:lnTo>
                <a:lnTo>
                  <a:pt x="676276" y="186668"/>
                </a:lnTo>
                <a:lnTo>
                  <a:pt x="0" y="186668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 txBox="1"/>
          <p:nvPr/>
        </p:nvSpPr>
        <p:spPr>
          <a:xfrm>
            <a:off x="10425197" y="4776723"/>
            <a:ext cx="6781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application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10425197" y="4929123"/>
            <a:ext cx="6781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10425197" y="5081523"/>
            <a:ext cx="6781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network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10425197" y="5233923"/>
            <a:ext cx="6781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data</a:t>
            </a:r>
            <a:r>
              <a:rPr sz="1000" spc="-3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link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10428584" y="5386323"/>
            <a:ext cx="675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physical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10418847" y="5119777"/>
            <a:ext cx="690880" cy="5080"/>
          </a:xfrm>
          <a:custGeom>
            <a:avLst/>
            <a:gdLst/>
            <a:ahLst/>
            <a:cxnLst/>
            <a:rect l="l" t="t" r="r" b="b"/>
            <a:pathLst>
              <a:path w="690879" h="5079">
                <a:moveTo>
                  <a:pt x="0" y="0"/>
                </a:moveTo>
                <a:lnTo>
                  <a:pt x="690563" y="4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0428372" y="5257888"/>
            <a:ext cx="690880" cy="5080"/>
          </a:xfrm>
          <a:custGeom>
            <a:avLst/>
            <a:gdLst/>
            <a:ahLst/>
            <a:cxnLst/>
            <a:rect l="l" t="t" r="r" b="b"/>
            <a:pathLst>
              <a:path w="690879" h="5079">
                <a:moveTo>
                  <a:pt x="0" y="0"/>
                </a:moveTo>
                <a:lnTo>
                  <a:pt x="690563" y="4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0428372" y="5396002"/>
            <a:ext cx="690880" cy="5080"/>
          </a:xfrm>
          <a:custGeom>
            <a:avLst/>
            <a:gdLst/>
            <a:ahLst/>
            <a:cxnLst/>
            <a:rect l="l" t="t" r="r" b="b"/>
            <a:pathLst>
              <a:path w="690879" h="5079">
                <a:moveTo>
                  <a:pt x="0" y="0"/>
                </a:moveTo>
                <a:lnTo>
                  <a:pt x="690563" y="4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316400" y="1171770"/>
            <a:ext cx="690880" cy="800100"/>
          </a:xfrm>
          <a:custGeom>
            <a:avLst/>
            <a:gdLst/>
            <a:ahLst/>
            <a:cxnLst/>
            <a:rect l="l" t="t" r="r" b="b"/>
            <a:pathLst>
              <a:path w="690879" h="800100">
                <a:moveTo>
                  <a:pt x="0" y="0"/>
                </a:moveTo>
                <a:lnTo>
                  <a:pt x="690562" y="0"/>
                </a:lnTo>
                <a:lnTo>
                  <a:pt x="69056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0" name="object 310"/>
          <p:cNvGraphicFramePr>
            <a:graphicFrameLocks noGrp="1"/>
          </p:cNvGraphicFramePr>
          <p:nvPr/>
        </p:nvGraphicFramePr>
        <p:xfrm>
          <a:off x="8310050" y="1165420"/>
          <a:ext cx="690880" cy="776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3849">
                <a:tc>
                  <a:txBody>
                    <a:bodyPr/>
                    <a:lstStyle/>
                    <a:p>
                      <a:pPr algn="ctr">
                        <a:lnSpc>
                          <a:spcPts val="1019"/>
                        </a:lnSpc>
                        <a:spcBef>
                          <a:spcPts val="90"/>
                        </a:spcBef>
                      </a:pPr>
                      <a:r>
                        <a:rPr sz="1000" spc="-5">
                          <a:latin typeface="Arial"/>
                          <a:cs typeface="Arial"/>
                        </a:rPr>
                        <a:t>application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000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transport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2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</a:pPr>
                      <a:r>
                        <a:rPr sz="1000" spc="-5">
                          <a:latin typeface="Arial"/>
                          <a:cs typeface="Arial"/>
                        </a:rPr>
                        <a:t>network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2"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</a:pPr>
                      <a:r>
                        <a:rPr sz="1000" spc="-10"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>
                          <a:latin typeface="Arial"/>
                          <a:cs typeface="Arial"/>
                        </a:rPr>
                        <a:t>link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spc="-5">
                          <a:latin typeface="Arial"/>
                          <a:cs typeface="Arial"/>
                        </a:rPr>
                        <a:t>physical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1" name="object 311"/>
          <p:cNvSpPr/>
          <p:nvPr/>
        </p:nvSpPr>
        <p:spPr>
          <a:xfrm>
            <a:off x="8815449" y="1502860"/>
            <a:ext cx="2084070" cy="3373120"/>
          </a:xfrm>
          <a:custGeom>
            <a:avLst/>
            <a:gdLst/>
            <a:ahLst/>
            <a:cxnLst/>
            <a:rect l="l" t="t" r="r" b="b"/>
            <a:pathLst>
              <a:path w="2084070" h="3373120">
                <a:moveTo>
                  <a:pt x="494002" y="349938"/>
                </a:moveTo>
                <a:lnTo>
                  <a:pt x="137595" y="349938"/>
                </a:lnTo>
                <a:lnTo>
                  <a:pt x="1670913" y="3172388"/>
                </a:lnTo>
                <a:lnTo>
                  <a:pt x="1533317" y="3247138"/>
                </a:lnTo>
                <a:lnTo>
                  <a:pt x="1958007" y="3372829"/>
                </a:lnTo>
                <a:lnTo>
                  <a:pt x="2061576" y="3022889"/>
                </a:lnTo>
                <a:lnTo>
                  <a:pt x="1946104" y="3022889"/>
                </a:lnTo>
                <a:lnTo>
                  <a:pt x="494002" y="349938"/>
                </a:lnTo>
                <a:close/>
              </a:path>
              <a:path w="2084070" h="3373120">
                <a:moveTo>
                  <a:pt x="2083699" y="2948139"/>
                </a:moveTo>
                <a:lnTo>
                  <a:pt x="1946104" y="3022889"/>
                </a:lnTo>
                <a:lnTo>
                  <a:pt x="2061576" y="3022889"/>
                </a:lnTo>
                <a:lnTo>
                  <a:pt x="2083699" y="2948139"/>
                </a:lnTo>
                <a:close/>
              </a:path>
              <a:path w="2084070" h="3373120">
                <a:moveTo>
                  <a:pt x="125691" y="0"/>
                </a:moveTo>
                <a:lnTo>
                  <a:pt x="0" y="424688"/>
                </a:lnTo>
                <a:lnTo>
                  <a:pt x="137595" y="349938"/>
                </a:lnTo>
                <a:lnTo>
                  <a:pt x="494002" y="349938"/>
                </a:lnTo>
                <a:lnTo>
                  <a:pt x="412785" y="200439"/>
                </a:lnTo>
                <a:lnTo>
                  <a:pt x="550381" y="125689"/>
                </a:lnTo>
                <a:lnTo>
                  <a:pt x="12569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 rot="3660000">
            <a:off x="8731626" y="3161751"/>
            <a:ext cx="23593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7" baseline="4629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44" baseline="4629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700" spc="-44" baseline="3086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700" spc="-7" baseline="3086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-67" baseline="3086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700" baseline="3086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700" spc="-37" baseline="3086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44" baseline="1543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37" baseline="1543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700" spc="-30" baseline="1543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700" spc="-60" baseline="1543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700" baseline="1543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37" baseline="1543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104" baseline="-1543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spc="-44" baseline="-1543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700" spc="-52" baseline="-1543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44" baseline="-1543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spc="-44" baseline="-3086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700" spc="-52" baseline="-3086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baseline="-3086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700" baseline="-3086">
              <a:latin typeface="Calibri"/>
              <a:cs typeface="Calibri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472843" y="850194"/>
            <a:ext cx="5845186" cy="49504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34950" marR="776605" indent="-222250" algn="just">
              <a:lnSpc>
                <a:spcPts val="3000"/>
              </a:lnSpc>
              <a:spcBef>
                <a:spcPts val="500"/>
              </a:spcBef>
              <a:buClr>
                <a:srgbClr val="0000A3"/>
              </a:buClr>
              <a:buFont typeface="Wingdings"/>
              <a:buChar char=""/>
              <a:tabLst>
                <a:tab pos="234950" algn="l"/>
              </a:tabLst>
            </a:pPr>
            <a:r>
              <a:rPr sz="2800" spc="-15">
                <a:latin typeface="Calibri"/>
                <a:cs typeface="Calibri"/>
              </a:rPr>
              <a:t>provide </a:t>
            </a:r>
            <a:r>
              <a:rPr sz="2800" i="1" spc="-10">
                <a:solidFill>
                  <a:srgbClr val="CC0000"/>
                </a:solidFill>
                <a:latin typeface="Calibri"/>
                <a:cs typeface="Calibri"/>
              </a:rPr>
              <a:t>logical communication </a:t>
            </a:r>
            <a:r>
              <a:rPr sz="2800" i="1" spc="-1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between application </a:t>
            </a:r>
            <a:r>
              <a:rPr sz="2800" b="1" spc="-10">
                <a:latin typeface="Calibri"/>
                <a:cs typeface="Calibri"/>
              </a:rPr>
              <a:t>processes  </a:t>
            </a:r>
            <a:r>
              <a:rPr sz="2800">
                <a:latin typeface="Calibri"/>
                <a:cs typeface="Calibri"/>
              </a:rPr>
              <a:t>running </a:t>
            </a:r>
            <a:r>
              <a:rPr sz="2800" spc="-5">
                <a:latin typeface="Calibri"/>
                <a:cs typeface="Calibri"/>
              </a:rPr>
              <a:t>on </a:t>
            </a:r>
            <a:r>
              <a:rPr sz="2800" spc="-25">
                <a:latin typeface="Calibri"/>
                <a:cs typeface="Calibri"/>
              </a:rPr>
              <a:t>different</a:t>
            </a:r>
            <a:r>
              <a:rPr sz="2800" spc="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hosts</a:t>
            </a:r>
            <a:endParaRPr sz="2800">
              <a:latin typeface="Calibri"/>
              <a:cs typeface="Calibri"/>
            </a:endParaRPr>
          </a:p>
          <a:p>
            <a:pPr marL="238125" marR="360045" indent="-222250">
              <a:lnSpc>
                <a:spcPts val="3000"/>
              </a:lnSpc>
              <a:spcBef>
                <a:spcPts val="1560"/>
              </a:spcBef>
              <a:buClr>
                <a:srgbClr val="0000A3"/>
              </a:buClr>
              <a:buFont typeface="Wingdings"/>
              <a:buChar char=""/>
              <a:tabLst>
                <a:tab pos="238760" algn="l"/>
              </a:tabLst>
            </a:pPr>
            <a:r>
              <a:rPr sz="2800" spc="-10">
                <a:latin typeface="Calibri"/>
                <a:cs typeface="Calibri"/>
              </a:rPr>
              <a:t>transport </a:t>
            </a:r>
            <a:r>
              <a:rPr sz="2800" spc="-15">
                <a:latin typeface="Calibri"/>
                <a:cs typeface="Calibri"/>
              </a:rPr>
              <a:t>protocols </a:t>
            </a:r>
            <a:r>
              <a:rPr sz="2800" spc="-5">
                <a:latin typeface="Calibri"/>
                <a:cs typeface="Calibri"/>
              </a:rPr>
              <a:t>actions in end  </a:t>
            </a:r>
            <a:r>
              <a:rPr sz="2800" spc="-20">
                <a:latin typeface="Calibri"/>
                <a:cs typeface="Calibri"/>
              </a:rPr>
              <a:t>systems:</a:t>
            </a:r>
            <a:endParaRPr sz="2800">
              <a:latin typeface="Calibri"/>
              <a:cs typeface="Calibri"/>
            </a:endParaRPr>
          </a:p>
          <a:p>
            <a:pPr marL="581025" marR="5080" lvl="1" indent="-231775">
              <a:lnSpc>
                <a:spcPts val="2590"/>
              </a:lnSpc>
              <a:spcBef>
                <a:spcPts val="545"/>
              </a:spcBef>
              <a:buClr>
                <a:srgbClr val="0000A8"/>
              </a:buClr>
              <a:buFont typeface="Arial"/>
              <a:buChar char="•"/>
              <a:tabLst>
                <a:tab pos="581660" algn="l"/>
                <a:tab pos="3768090" algn="l"/>
              </a:tabLst>
            </a:pPr>
            <a:r>
              <a:rPr sz="2400" b="1">
                <a:latin typeface="Calibri"/>
                <a:cs typeface="Calibri"/>
              </a:rPr>
              <a:t>sender: </a:t>
            </a:r>
            <a:r>
              <a:rPr sz="2400" spc="-10">
                <a:latin typeface="Calibri"/>
                <a:cs typeface="Calibri"/>
              </a:rPr>
              <a:t>breaks application </a:t>
            </a:r>
            <a:r>
              <a:rPr sz="2400" spc="-5">
                <a:latin typeface="Calibri"/>
                <a:cs typeface="Calibri"/>
              </a:rPr>
              <a:t>messages  </a:t>
            </a:r>
            <a:r>
              <a:rPr sz="2400" spc="-15">
                <a:latin typeface="Calibri"/>
                <a:cs typeface="Calibri"/>
              </a:rPr>
              <a:t>into </a:t>
            </a:r>
            <a:r>
              <a:rPr sz="2400" b="1" i="1" spc="-5">
                <a:solidFill>
                  <a:srgbClr val="CC0000"/>
                </a:solidFill>
                <a:latin typeface="Calibri"/>
                <a:cs typeface="Calibri"/>
              </a:rPr>
              <a:t>segments</a:t>
            </a:r>
            <a:r>
              <a:rPr sz="2400" spc="-5">
                <a:latin typeface="Calibri"/>
                <a:cs typeface="Calibri"/>
              </a:rPr>
              <a:t>,</a:t>
            </a:r>
            <a:r>
              <a:rPr sz="2400" spc="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passes </a:t>
            </a:r>
            <a:r>
              <a:rPr sz="2400" spc="-15">
                <a:latin typeface="Calibri"/>
                <a:cs typeface="Calibri"/>
              </a:rPr>
              <a:t>to</a:t>
            </a:r>
            <a:r>
              <a:rPr lang="en-US" sz="2400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network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marL="581025" marR="309245" lvl="1" indent="-231775">
              <a:lnSpc>
                <a:spcPts val="2620"/>
              </a:lnSpc>
              <a:spcBef>
                <a:spcPts val="480"/>
              </a:spcBef>
              <a:buClr>
                <a:srgbClr val="0000A8"/>
              </a:buClr>
              <a:buFont typeface="Arial"/>
              <a:buChar char="•"/>
              <a:tabLst>
                <a:tab pos="581660" algn="l"/>
              </a:tabLst>
            </a:pPr>
            <a:r>
              <a:rPr sz="2400" b="1" spc="-10">
                <a:latin typeface="Calibri"/>
                <a:cs typeface="Calibri"/>
              </a:rPr>
              <a:t>receiver: </a:t>
            </a:r>
            <a:r>
              <a:rPr sz="2400" spc="-5">
                <a:latin typeface="Calibri"/>
                <a:cs typeface="Calibri"/>
              </a:rPr>
              <a:t>reassembles segments </a:t>
            </a:r>
            <a:r>
              <a:rPr sz="2400" spc="-15">
                <a:latin typeface="Calibri"/>
                <a:cs typeface="Calibri"/>
              </a:rPr>
              <a:t>into  </a:t>
            </a:r>
            <a:r>
              <a:rPr sz="2400" spc="-5">
                <a:latin typeface="Calibri"/>
                <a:cs typeface="Calibri"/>
              </a:rPr>
              <a:t>messages, passes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spc="-10">
                <a:latin typeface="Calibri"/>
                <a:cs typeface="Calibri"/>
              </a:rPr>
              <a:t>application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marL="234950" marR="92075" indent="-222250">
              <a:lnSpc>
                <a:spcPts val="3000"/>
              </a:lnSpc>
              <a:spcBef>
                <a:spcPts val="1275"/>
              </a:spcBef>
              <a:buClr>
                <a:srgbClr val="0000A3"/>
              </a:buClr>
              <a:buFont typeface="Wingdings"/>
              <a:buChar char=""/>
              <a:tabLst>
                <a:tab pos="234950" algn="l"/>
              </a:tabLst>
            </a:pPr>
            <a:r>
              <a:rPr lang="en-US" sz="2800" spc="-1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transport </a:t>
            </a:r>
            <a:r>
              <a:rPr sz="2800" spc="-15">
                <a:latin typeface="Calibri"/>
                <a:cs typeface="Calibri"/>
              </a:rPr>
              <a:t>protocols available to  Internet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marL="577850" lvl="1" indent="-231775">
              <a:lnSpc>
                <a:spcPct val="100000"/>
              </a:lnSpc>
              <a:spcBef>
                <a:spcPts val="215"/>
              </a:spcBef>
              <a:buClr>
                <a:srgbClr val="0000A8"/>
              </a:buClr>
              <a:buFont typeface="Arial"/>
              <a:buChar char="•"/>
              <a:tabLst>
                <a:tab pos="577850" algn="l"/>
              </a:tabLst>
            </a:pPr>
            <a:r>
              <a:rPr sz="2400" spc="-90">
                <a:latin typeface="Calibri"/>
                <a:cs typeface="Calibri"/>
              </a:rPr>
              <a:t>TCP,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UDP</a:t>
            </a:r>
            <a:r>
              <a:rPr lang="en-US" sz="2400" spc="-5">
                <a:latin typeface="Calibri"/>
                <a:cs typeface="Calibri"/>
              </a:rPr>
              <a:t>, QUIC (TCP/2)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E04DBBC-CFBD-467A-BA69-FF1CFFCE1E5B}"/>
              </a:ext>
            </a:extLst>
          </p:cNvPr>
          <p:cNvSpPr/>
          <p:nvPr/>
        </p:nvSpPr>
        <p:spPr>
          <a:xfrm>
            <a:off x="530085" y="6082473"/>
            <a:ext cx="455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9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https://datatracker.ietf.org/doc/html/rfc9000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4F06-94FC-5649-9E20-2463379D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1A84-7947-E807-592F-74772C367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1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70819"/>
            <a:ext cx="4341495" cy="9880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850" spc="-465">
                <a:solidFill>
                  <a:srgbClr val="404040"/>
                </a:solidFill>
              </a:rPr>
              <a:t>TCP </a:t>
            </a:r>
            <a:r>
              <a:rPr sz="2850" spc="-175">
                <a:solidFill>
                  <a:srgbClr val="404040"/>
                </a:solidFill>
              </a:rPr>
              <a:t>Data </a:t>
            </a:r>
            <a:r>
              <a:rPr sz="2850" spc="-280">
                <a:solidFill>
                  <a:srgbClr val="404040"/>
                </a:solidFill>
              </a:rPr>
              <a:t>Transmission</a:t>
            </a:r>
            <a:r>
              <a:rPr sz="2850" spc="-675">
                <a:solidFill>
                  <a:srgbClr val="404040"/>
                </a:solidFill>
              </a:rPr>
              <a:t> </a:t>
            </a:r>
            <a:r>
              <a:rPr sz="2900" spc="-150">
                <a:solidFill>
                  <a:srgbClr val="404040"/>
                </a:solidFill>
              </a:rPr>
              <a:t>(cont.)</a:t>
            </a:r>
            <a:endParaRPr sz="2900"/>
          </a:p>
          <a:p>
            <a:pPr marL="27940">
              <a:lnSpc>
                <a:spcPct val="100000"/>
              </a:lnSpc>
              <a:spcBef>
                <a:spcPts val="630"/>
              </a:spcBef>
            </a:pPr>
            <a:r>
              <a:rPr sz="2200" b="0" spc="-10">
                <a:solidFill>
                  <a:srgbClr val="595959"/>
                </a:solidFill>
                <a:latin typeface="Century"/>
                <a:cs typeface="Century"/>
              </a:rPr>
              <a:t>Send/Receive</a:t>
            </a:r>
            <a:r>
              <a:rPr sz="2200" b="0" spc="-14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15">
                <a:solidFill>
                  <a:srgbClr val="595959"/>
                </a:solidFill>
                <a:latin typeface="Century"/>
                <a:cs typeface="Century"/>
              </a:rPr>
              <a:t>buffers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2142" y="1453832"/>
            <a:ext cx="10927715" cy="395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21590" indent="-423545">
              <a:lnSpc>
                <a:spcPct val="100000"/>
              </a:lnSpc>
              <a:spcBef>
                <a:spcPts val="100"/>
              </a:spcBef>
              <a:buSzPct val="70000"/>
              <a:buChar char="○"/>
              <a:tabLst>
                <a:tab pos="435609" algn="l"/>
                <a:tab pos="436245" algn="l"/>
                <a:tab pos="8569325" algn="l"/>
              </a:tabLst>
            </a:pPr>
            <a:r>
              <a:rPr sz="2000">
                <a:latin typeface="Arial"/>
                <a:cs typeface="Arial"/>
              </a:rPr>
              <a:t>Each </a:t>
            </a:r>
            <a:r>
              <a:rPr sz="2000" spc="-5">
                <a:latin typeface="Arial"/>
                <a:cs typeface="Arial"/>
              </a:rPr>
              <a:t>octet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send </a:t>
            </a:r>
            <a:r>
              <a:rPr sz="2000" spc="-10">
                <a:latin typeface="Arial"/>
                <a:cs typeface="Arial"/>
              </a:rPr>
              <a:t>buffer </a:t>
            </a:r>
            <a:r>
              <a:rPr sz="2000">
                <a:latin typeface="Arial"/>
                <a:cs typeface="Arial"/>
              </a:rPr>
              <a:t>has </a:t>
            </a:r>
            <a:r>
              <a:rPr sz="2000" b="1">
                <a:latin typeface="Arial"/>
                <a:cs typeface="Arial"/>
              </a:rPr>
              <a:t>a sequence </a:t>
            </a:r>
            <a:r>
              <a:rPr sz="2000" b="1" spc="-5">
                <a:latin typeface="Arial"/>
                <a:cs typeface="Arial"/>
              </a:rPr>
              <a:t>number </a:t>
            </a:r>
            <a:r>
              <a:rPr sz="2000">
                <a:latin typeface="Arial"/>
                <a:cs typeface="Arial"/>
              </a:rPr>
              <a:t>field 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header which indicates</a:t>
            </a:r>
            <a:r>
              <a:rPr sz="2000" spc="-15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sequence of </a:t>
            </a:r>
            <a:r>
              <a:rPr sz="2000" spc="-5">
                <a:latin typeface="Arial"/>
                <a:cs typeface="Arial"/>
              </a:rPr>
              <a:t>the packets. </a:t>
            </a:r>
            <a:r>
              <a:rPr sz="2000">
                <a:latin typeface="Arial"/>
                <a:cs typeface="Arial"/>
              </a:rPr>
              <a:t>At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receiver end, </a:t>
            </a:r>
            <a:r>
              <a:rPr sz="2000" spc="-5">
                <a:latin typeface="Arial"/>
                <a:cs typeface="Arial"/>
              </a:rPr>
              <a:t>these</a:t>
            </a:r>
            <a:r>
              <a:rPr sz="2000" spc="-1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sequence </a:t>
            </a:r>
            <a:r>
              <a:rPr sz="2000" spc="-5">
                <a:latin typeface="Arial"/>
                <a:cs typeface="Arial"/>
              </a:rPr>
              <a:t>numbers	are </a:t>
            </a:r>
            <a:r>
              <a:rPr sz="2000">
                <a:latin typeface="Arial"/>
                <a:cs typeface="Arial"/>
              </a:rPr>
              <a:t>used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place  </a:t>
            </a:r>
            <a:r>
              <a:rPr sz="2000" spc="-5">
                <a:latin typeface="Arial"/>
                <a:cs typeface="Arial"/>
              </a:rPr>
              <a:t>data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right position inside receive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spc="-25">
                <a:latin typeface="Arial"/>
                <a:cs typeface="Arial"/>
              </a:rPr>
              <a:t>buffer.</a:t>
            </a:r>
            <a:endParaRPr sz="2000">
              <a:latin typeface="Arial"/>
              <a:cs typeface="Arial"/>
            </a:endParaRPr>
          </a:p>
          <a:p>
            <a:pPr marL="436245" indent="-423545">
              <a:lnSpc>
                <a:spcPct val="100000"/>
              </a:lnSpc>
              <a:spcBef>
                <a:spcPts val="1005"/>
              </a:spcBef>
              <a:buSzPct val="70000"/>
              <a:buChar char="○"/>
              <a:tabLst>
                <a:tab pos="435609" algn="l"/>
                <a:tab pos="436245" algn="l"/>
              </a:tabLst>
            </a:pPr>
            <a:r>
              <a:rPr sz="2000" spc="-5">
                <a:latin typeface="Arial"/>
                <a:cs typeface="Arial"/>
              </a:rPr>
              <a:t>Once data </a:t>
            </a:r>
            <a:r>
              <a:rPr sz="2000">
                <a:latin typeface="Arial"/>
                <a:cs typeface="Arial"/>
              </a:rPr>
              <a:t>is placed 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receive </a:t>
            </a:r>
            <a:r>
              <a:rPr sz="2000" spc="-25">
                <a:latin typeface="Arial"/>
                <a:cs typeface="Arial"/>
              </a:rPr>
              <a:t>buffer, </a:t>
            </a:r>
            <a:r>
              <a:rPr sz="2000" spc="-5">
                <a:latin typeface="Arial"/>
                <a:cs typeface="Arial"/>
              </a:rPr>
              <a:t>they are merged into </a:t>
            </a:r>
            <a:r>
              <a:rPr sz="2000">
                <a:latin typeface="Arial"/>
                <a:cs typeface="Arial"/>
              </a:rPr>
              <a:t>a </a:t>
            </a:r>
            <a:r>
              <a:rPr sz="2000" b="1" spc="-5">
                <a:latin typeface="Arial"/>
                <a:cs typeface="Arial"/>
              </a:rPr>
              <a:t>single data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 spc="-5">
                <a:latin typeface="Arial"/>
                <a:cs typeface="Arial"/>
              </a:rPr>
              <a:t>stream</a:t>
            </a:r>
            <a:r>
              <a:rPr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436245" marR="405765" indent="-423545">
              <a:lnSpc>
                <a:spcPct val="100000"/>
              </a:lnSpc>
              <a:spcBef>
                <a:spcPts val="985"/>
              </a:spcBef>
              <a:buSzPct val="70000"/>
              <a:buChar char="○"/>
              <a:tabLst>
                <a:tab pos="435609" algn="l"/>
                <a:tab pos="436245" algn="l"/>
              </a:tabLst>
            </a:pPr>
            <a:r>
              <a:rPr sz="2000">
                <a:latin typeface="Arial"/>
                <a:cs typeface="Arial"/>
              </a:rPr>
              <a:t>Applications </a:t>
            </a:r>
            <a:r>
              <a:rPr sz="2000" spc="-5">
                <a:latin typeface="Arial"/>
                <a:cs typeface="Arial"/>
              </a:rPr>
              <a:t>read from the </a:t>
            </a:r>
            <a:r>
              <a:rPr sz="2000">
                <a:latin typeface="Arial"/>
                <a:cs typeface="Arial"/>
              </a:rPr>
              <a:t>receive </a:t>
            </a:r>
            <a:r>
              <a:rPr sz="2000" spc="-25">
                <a:latin typeface="Arial"/>
                <a:cs typeface="Arial"/>
              </a:rPr>
              <a:t>buffer. </a:t>
            </a:r>
            <a:r>
              <a:rPr sz="2000" spc="-5">
                <a:latin typeface="Arial"/>
                <a:cs typeface="Arial"/>
              </a:rPr>
              <a:t>If </a:t>
            </a:r>
            <a:r>
              <a:rPr sz="2000">
                <a:latin typeface="Arial"/>
                <a:cs typeface="Arial"/>
              </a:rPr>
              <a:t>no </a:t>
            </a:r>
            <a:r>
              <a:rPr sz="2000" spc="-5">
                <a:latin typeface="Arial"/>
                <a:cs typeface="Arial"/>
              </a:rPr>
              <a:t>data </a:t>
            </a:r>
            <a:r>
              <a:rPr sz="2000">
                <a:latin typeface="Arial"/>
                <a:cs typeface="Arial"/>
              </a:rPr>
              <a:t>is available, it typically </a:t>
            </a:r>
            <a:r>
              <a:rPr sz="2000" spc="-5">
                <a:latin typeface="Arial"/>
                <a:cs typeface="Arial"/>
              </a:rPr>
              <a:t>gets </a:t>
            </a:r>
            <a:r>
              <a:rPr sz="2000">
                <a:latin typeface="Arial"/>
                <a:cs typeface="Arial"/>
              </a:rPr>
              <a:t>blocked. </a:t>
            </a:r>
            <a:r>
              <a:rPr sz="2000" spc="-5">
                <a:latin typeface="Arial"/>
                <a:cs typeface="Arial"/>
              </a:rPr>
              <a:t>It  gets </a:t>
            </a:r>
            <a:r>
              <a:rPr sz="2000">
                <a:latin typeface="Arial"/>
                <a:cs typeface="Arial"/>
              </a:rPr>
              <a:t>unblocked when </a:t>
            </a:r>
            <a:r>
              <a:rPr sz="2000" spc="-5">
                <a:latin typeface="Arial"/>
                <a:cs typeface="Arial"/>
              </a:rPr>
              <a:t>there </a:t>
            </a:r>
            <a:r>
              <a:rPr sz="2000">
                <a:latin typeface="Arial"/>
                <a:cs typeface="Arial"/>
              </a:rPr>
              <a:t>is enough </a:t>
            </a:r>
            <a:r>
              <a:rPr sz="2000" spc="-5">
                <a:latin typeface="Arial"/>
                <a:cs typeface="Arial"/>
              </a:rPr>
              <a:t>data to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read.</a:t>
            </a:r>
            <a:endParaRPr sz="2000">
              <a:latin typeface="Arial"/>
              <a:cs typeface="Arial"/>
            </a:endParaRPr>
          </a:p>
          <a:p>
            <a:pPr marL="436245" indent="-423545">
              <a:lnSpc>
                <a:spcPct val="100000"/>
              </a:lnSpc>
              <a:spcBef>
                <a:spcPts val="1010"/>
              </a:spcBef>
              <a:buSzPct val="70000"/>
              <a:buChar char="○"/>
              <a:tabLst>
                <a:tab pos="435609" algn="l"/>
                <a:tab pos="436245" algn="l"/>
              </a:tabLst>
            </a:pPr>
            <a:r>
              <a:rPr sz="2000">
                <a:latin typeface="Arial"/>
                <a:cs typeface="Arial"/>
              </a:rPr>
              <a:t>The receiver </a:t>
            </a:r>
            <a:r>
              <a:rPr sz="2000" spc="-5">
                <a:latin typeface="Arial"/>
                <a:cs typeface="Arial"/>
              </a:rPr>
              <a:t>informs the </a:t>
            </a:r>
            <a:r>
              <a:rPr sz="2000">
                <a:latin typeface="Arial"/>
                <a:cs typeface="Arial"/>
              </a:rPr>
              <a:t>sender about receiving of </a:t>
            </a:r>
            <a:r>
              <a:rPr sz="2000" spc="-5">
                <a:latin typeface="Arial"/>
                <a:cs typeface="Arial"/>
              </a:rPr>
              <a:t>data </a:t>
            </a:r>
            <a:r>
              <a:rPr sz="2000">
                <a:latin typeface="Arial"/>
                <a:cs typeface="Arial"/>
              </a:rPr>
              <a:t>using </a:t>
            </a:r>
            <a:r>
              <a:rPr sz="2000" b="1" spc="-5">
                <a:latin typeface="Arial"/>
                <a:cs typeface="Arial"/>
              </a:rPr>
              <a:t>acknowledgement</a:t>
            </a:r>
            <a:r>
              <a:rPr sz="2000" b="1" spc="-9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packets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Arial"/>
              <a:cs typeface="Arial"/>
            </a:endParaRPr>
          </a:p>
          <a:p>
            <a:pPr marL="129539" marR="5080">
              <a:lnSpc>
                <a:spcPct val="102699"/>
              </a:lnSpc>
            </a:pPr>
            <a:r>
              <a:rPr sz="2200" b="1">
                <a:solidFill>
                  <a:srgbClr val="005878"/>
                </a:solidFill>
                <a:latin typeface="Arial"/>
                <a:cs typeface="Arial"/>
              </a:rPr>
              <a:t>Question: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If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two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programs on the same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machine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send data to the same TCP server on  another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machine, would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the server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mix their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data?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What if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the server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is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a </a:t>
            </a:r>
            <a:r>
              <a:rPr sz="2200" spc="-5">
                <a:solidFill>
                  <a:srgbClr val="005878"/>
                </a:solidFill>
                <a:latin typeface="Arial"/>
                <a:cs typeface="Arial"/>
              </a:rPr>
              <a:t>UDP</a:t>
            </a:r>
            <a:r>
              <a:rPr sz="2200" spc="15">
                <a:solidFill>
                  <a:srgbClr val="005878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005878"/>
                </a:solidFill>
                <a:latin typeface="Arial"/>
                <a:cs typeface="Arial"/>
              </a:rPr>
              <a:t>server?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826" y="134278"/>
            <a:ext cx="1030351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>
                <a:solidFill>
                  <a:srgbClr val="0000A3"/>
                </a:solidFill>
                <a:latin typeface="Calibri Light"/>
                <a:cs typeface="Calibri Light"/>
              </a:rPr>
              <a:t>Connection-oriented </a:t>
            </a:r>
            <a:r>
              <a:rPr sz="4300" b="0" spc="35">
                <a:solidFill>
                  <a:srgbClr val="0000A3"/>
                </a:solidFill>
                <a:latin typeface="Calibri Light"/>
                <a:cs typeface="Calibri Light"/>
              </a:rPr>
              <a:t>demultiplexing:</a:t>
            </a:r>
            <a:r>
              <a:rPr sz="4300" b="0" spc="-35">
                <a:solidFill>
                  <a:srgbClr val="0000A3"/>
                </a:solidFill>
                <a:latin typeface="Calibri Light"/>
                <a:cs typeface="Calibri Light"/>
              </a:rPr>
              <a:t> </a:t>
            </a:r>
            <a:r>
              <a:rPr sz="4300" b="0" spc="25">
                <a:solidFill>
                  <a:srgbClr val="0000A3"/>
                </a:solidFill>
                <a:latin typeface="Calibri Light"/>
                <a:cs typeface="Calibri Light"/>
              </a:rPr>
              <a:t>example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4235" y="1478017"/>
            <a:ext cx="552450" cy="208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4235" y="1478017"/>
            <a:ext cx="552450" cy="2082800"/>
          </a:xfrm>
          <a:custGeom>
            <a:avLst/>
            <a:gdLst/>
            <a:ahLst/>
            <a:cxnLst/>
            <a:rect l="l" t="t" r="r" b="b"/>
            <a:pathLst>
              <a:path w="552450" h="2082800">
                <a:moveTo>
                  <a:pt x="0" y="2073275"/>
                </a:moveTo>
                <a:lnTo>
                  <a:pt x="552450" y="0"/>
                </a:lnTo>
                <a:lnTo>
                  <a:pt x="542925" y="1997075"/>
                </a:lnTo>
                <a:lnTo>
                  <a:pt x="285750" y="2082800"/>
                </a:lnTo>
                <a:lnTo>
                  <a:pt x="0" y="2073275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2349" y="1657404"/>
            <a:ext cx="460375" cy="2193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2349" y="1657404"/>
            <a:ext cx="460375" cy="2193925"/>
          </a:xfrm>
          <a:custGeom>
            <a:avLst/>
            <a:gdLst/>
            <a:ahLst/>
            <a:cxnLst/>
            <a:rect l="l" t="t" r="r" b="b"/>
            <a:pathLst>
              <a:path w="460375" h="2193925">
                <a:moveTo>
                  <a:pt x="23812" y="2193925"/>
                </a:moveTo>
                <a:lnTo>
                  <a:pt x="0" y="2159000"/>
                </a:lnTo>
                <a:lnTo>
                  <a:pt x="460375" y="0"/>
                </a:lnTo>
                <a:lnTo>
                  <a:pt x="450850" y="1997075"/>
                </a:lnTo>
                <a:lnTo>
                  <a:pt x="288925" y="2193925"/>
                </a:lnTo>
                <a:lnTo>
                  <a:pt x="23812" y="2193925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68285" y="1624067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8" y="0"/>
                </a:lnTo>
                <a:lnTo>
                  <a:pt x="1296988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30185" y="1678042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4" y="0"/>
                </a:lnTo>
                <a:lnTo>
                  <a:pt x="1273174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71686" y="3073908"/>
            <a:ext cx="2590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100"/>
              </a:spcBef>
            </a:pPr>
            <a:r>
              <a:rPr sz="14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6735" y="195426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5" y="0"/>
                </a:moveTo>
                <a:lnTo>
                  <a:pt x="238936" y="3096"/>
                </a:lnTo>
                <a:lnTo>
                  <a:pt x="182765" y="11976"/>
                </a:lnTo>
                <a:lnTo>
                  <a:pt x="131934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4" y="278772"/>
                </a:lnTo>
                <a:lnTo>
                  <a:pt x="182765" y="292823"/>
                </a:lnTo>
                <a:lnTo>
                  <a:pt x="238936" y="301703"/>
                </a:lnTo>
                <a:lnTo>
                  <a:pt x="299245" y="304800"/>
                </a:lnTo>
                <a:lnTo>
                  <a:pt x="359553" y="301703"/>
                </a:lnTo>
                <a:lnTo>
                  <a:pt x="415724" y="292823"/>
                </a:lnTo>
                <a:lnTo>
                  <a:pt x="466554" y="278772"/>
                </a:lnTo>
                <a:lnTo>
                  <a:pt x="510842" y="260162"/>
                </a:lnTo>
                <a:lnTo>
                  <a:pt x="547382" y="237608"/>
                </a:lnTo>
                <a:lnTo>
                  <a:pt x="592409" y="183113"/>
                </a:lnTo>
                <a:lnTo>
                  <a:pt x="598488" y="152400"/>
                </a:lnTo>
                <a:lnTo>
                  <a:pt x="592409" y="121686"/>
                </a:lnTo>
                <a:lnTo>
                  <a:pt x="547382" y="67191"/>
                </a:lnTo>
                <a:lnTo>
                  <a:pt x="510842" y="44637"/>
                </a:lnTo>
                <a:lnTo>
                  <a:pt x="466554" y="26027"/>
                </a:lnTo>
                <a:lnTo>
                  <a:pt x="415724" y="11976"/>
                </a:lnTo>
                <a:lnTo>
                  <a:pt x="359553" y="3096"/>
                </a:lnTo>
                <a:lnTo>
                  <a:pt x="299245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9006" y="2778252"/>
            <a:ext cx="186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66735" y="195426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34985" y="2278117"/>
            <a:ext cx="621030" cy="228600"/>
          </a:xfrm>
          <a:custGeom>
            <a:avLst/>
            <a:gdLst/>
            <a:ahLst/>
            <a:cxnLst/>
            <a:rect l="l" t="t" r="r" b="b"/>
            <a:pathLst>
              <a:path w="621029" h="228600">
                <a:moveTo>
                  <a:pt x="0" y="0"/>
                </a:moveTo>
                <a:lnTo>
                  <a:pt x="620713" y="0"/>
                </a:lnTo>
                <a:lnTo>
                  <a:pt x="620713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0654" y="2410705"/>
            <a:ext cx="64769" cy="59690"/>
          </a:xfrm>
          <a:custGeom>
            <a:avLst/>
            <a:gdLst/>
            <a:ahLst/>
            <a:cxnLst/>
            <a:rect l="l" t="t" r="r" b="b"/>
            <a:pathLst>
              <a:path w="64770" h="59689">
                <a:moveTo>
                  <a:pt x="0" y="0"/>
                </a:moveTo>
                <a:lnTo>
                  <a:pt x="64459" y="0"/>
                </a:lnTo>
                <a:lnTo>
                  <a:pt x="64459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515897" y="1663754"/>
          <a:ext cx="1273174" cy="1979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075">
                <a:tc gridSpan="5"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spc="-5">
                          <a:latin typeface="Tahoma"/>
                          <a:cs typeface="Tahoma"/>
                        </a:rPr>
                        <a:t>application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>
                          <a:latin typeface="Arial"/>
                          <a:cs typeface="Arial"/>
                        </a:rPr>
                        <a:t>P1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1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C99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CC99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9900"/>
                      </a:solidFill>
                      <a:prstDash val="solid"/>
                    </a:lnL>
                    <a:lnT w="12700">
                      <a:solidFill>
                        <a:srgbClr val="CC9900"/>
                      </a:solidFill>
                      <a:prstDash val="solid"/>
                    </a:lnT>
                    <a:lnB w="12700">
                      <a:solidFill>
                        <a:srgbClr val="CC99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CC99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66">
                <a:tc gridSpan="5"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spc="-5">
                          <a:latin typeface="Tahoma"/>
                          <a:cs typeface="Tahoma"/>
                        </a:rPr>
                        <a:t>transport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2">
                <a:tc gridSpan="5"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5">
                          <a:latin typeface="Tahoma"/>
                          <a:cs typeface="Tahoma"/>
                        </a:rPr>
                        <a:t>network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>
                          <a:latin typeface="Tahoma"/>
                          <a:cs typeface="Tahoma"/>
                        </a:rPr>
                        <a:t>link</a:t>
                      </a:r>
                    </a:p>
                  </a:txBody>
                  <a:tcPr marL="0" marR="0" marT="158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25">
                <a:tc gridSpan="5"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>
                          <a:latin typeface="Tahoma"/>
                          <a:cs typeface="Tahoma"/>
                        </a:rPr>
                        <a:t>physical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861246" y="2412991"/>
            <a:ext cx="64769" cy="62230"/>
          </a:xfrm>
          <a:custGeom>
            <a:avLst/>
            <a:gdLst/>
            <a:ahLst/>
            <a:cxnLst/>
            <a:rect l="l" t="t" r="r" b="b"/>
            <a:pathLst>
              <a:path w="64769" h="62230">
                <a:moveTo>
                  <a:pt x="0" y="0"/>
                </a:moveTo>
                <a:lnTo>
                  <a:pt x="64459" y="0"/>
                </a:lnTo>
                <a:lnTo>
                  <a:pt x="64459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7010" y="1390704"/>
            <a:ext cx="2254250" cy="1981200"/>
          </a:xfrm>
          <a:custGeom>
            <a:avLst/>
            <a:gdLst/>
            <a:ahLst/>
            <a:cxnLst/>
            <a:rect l="l" t="t" r="r" b="b"/>
            <a:pathLst>
              <a:path w="2254250" h="1981200">
                <a:moveTo>
                  <a:pt x="0" y="0"/>
                </a:moveTo>
                <a:lnTo>
                  <a:pt x="2254250" y="0"/>
                </a:lnTo>
                <a:lnTo>
                  <a:pt x="225425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13035" y="1468492"/>
            <a:ext cx="2225675" cy="1979930"/>
          </a:xfrm>
          <a:custGeom>
            <a:avLst/>
            <a:gdLst/>
            <a:ahLst/>
            <a:cxnLst/>
            <a:rect l="l" t="t" r="r" b="b"/>
            <a:pathLst>
              <a:path w="2225675" h="1979929">
                <a:moveTo>
                  <a:pt x="0" y="0"/>
                </a:moveTo>
                <a:lnTo>
                  <a:pt x="2225675" y="0"/>
                </a:lnTo>
                <a:lnTo>
                  <a:pt x="22256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3035" y="1468492"/>
            <a:ext cx="2225675" cy="1979930"/>
          </a:xfrm>
          <a:custGeom>
            <a:avLst/>
            <a:gdLst/>
            <a:ahLst/>
            <a:cxnLst/>
            <a:rect l="l" t="t" r="r" b="b"/>
            <a:pathLst>
              <a:path w="2225675" h="1979929">
                <a:moveTo>
                  <a:pt x="0" y="0"/>
                </a:moveTo>
                <a:lnTo>
                  <a:pt x="2225675" y="0"/>
                </a:lnTo>
                <a:lnTo>
                  <a:pt x="2225675" y="1979613"/>
                </a:lnTo>
                <a:lnTo>
                  <a:pt x="0" y="197961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27322" y="2229611"/>
            <a:ext cx="2197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8997" y="1464985"/>
            <a:ext cx="84581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>
                <a:latin typeface="Tahoma"/>
                <a:cs typeface="Tahoma"/>
              </a:rPr>
              <a:t>applica</a:t>
            </a:r>
            <a:r>
              <a:rPr sz="1400" spc="-5">
                <a:latin typeface="Tahoma"/>
                <a:cs typeface="Tahoma"/>
              </a:rPr>
              <a:t>t</a:t>
            </a:r>
            <a:r>
              <a:rPr sz="1400">
                <a:latin typeface="Tahoma"/>
                <a:cs typeface="Tahoma"/>
              </a:rPr>
              <a:t>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027322" y="3134867"/>
            <a:ext cx="2197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27322" y="2848355"/>
            <a:ext cx="2197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230" algn="ctr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link</a:t>
            </a:r>
          </a:p>
        </p:txBody>
      </p:sp>
      <p:sp>
        <p:nvSpPr>
          <p:cNvPr id="24" name="object 24"/>
          <p:cNvSpPr/>
          <p:nvPr/>
        </p:nvSpPr>
        <p:spPr>
          <a:xfrm>
            <a:off x="5132099" y="1727254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0" y="237608"/>
                </a:lnTo>
                <a:lnTo>
                  <a:pt x="592406" y="183113"/>
                </a:lnTo>
                <a:lnTo>
                  <a:pt x="598486" y="152400"/>
                </a:lnTo>
                <a:lnTo>
                  <a:pt x="592406" y="121686"/>
                </a:lnTo>
                <a:lnTo>
                  <a:pt x="547380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2099" y="1727254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3" y="0"/>
                </a:lnTo>
                <a:lnTo>
                  <a:pt x="359551" y="3096"/>
                </a:lnTo>
                <a:lnTo>
                  <a:pt x="415722" y="11976"/>
                </a:lnTo>
                <a:lnTo>
                  <a:pt x="466553" y="26027"/>
                </a:lnTo>
                <a:lnTo>
                  <a:pt x="510840" y="44636"/>
                </a:lnTo>
                <a:lnTo>
                  <a:pt x="547380" y="67191"/>
                </a:lnTo>
                <a:lnTo>
                  <a:pt x="592407" y="121686"/>
                </a:lnTo>
                <a:lnTo>
                  <a:pt x="598487" y="152400"/>
                </a:lnTo>
                <a:lnTo>
                  <a:pt x="592407" y="183113"/>
                </a:lnTo>
                <a:lnTo>
                  <a:pt x="547380" y="237608"/>
                </a:lnTo>
                <a:lnTo>
                  <a:pt x="510840" y="260163"/>
                </a:lnTo>
                <a:lnTo>
                  <a:pt x="466553" y="278772"/>
                </a:lnTo>
                <a:lnTo>
                  <a:pt x="415722" y="292823"/>
                </a:lnTo>
                <a:lnTo>
                  <a:pt x="359551" y="301703"/>
                </a:lnTo>
                <a:lnTo>
                  <a:pt x="299243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07517" y="1743964"/>
            <a:ext cx="260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P4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02324" y="1616129"/>
            <a:ext cx="1297305" cy="41275"/>
          </a:xfrm>
          <a:custGeom>
            <a:avLst/>
            <a:gdLst/>
            <a:ahLst/>
            <a:cxnLst/>
            <a:rect l="l" t="t" r="r" b="b"/>
            <a:pathLst>
              <a:path w="1297304" h="41275">
                <a:moveTo>
                  <a:pt x="0" y="41275"/>
                </a:moveTo>
                <a:lnTo>
                  <a:pt x="1296986" y="41275"/>
                </a:lnTo>
                <a:lnTo>
                  <a:pt x="1296986" y="0"/>
                </a:lnTo>
                <a:lnTo>
                  <a:pt x="0" y="0"/>
                </a:lnTo>
                <a:lnTo>
                  <a:pt x="0" y="41275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5474" y="1657404"/>
            <a:ext cx="1631950" cy="1979930"/>
          </a:xfrm>
          <a:custGeom>
            <a:avLst/>
            <a:gdLst/>
            <a:ahLst/>
            <a:cxnLst/>
            <a:rect l="l" t="t" r="r" b="b"/>
            <a:pathLst>
              <a:path w="1631950" h="1979929">
                <a:moveTo>
                  <a:pt x="0" y="0"/>
                </a:moveTo>
                <a:lnTo>
                  <a:pt x="1631950" y="0"/>
                </a:lnTo>
                <a:lnTo>
                  <a:pt x="1631950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19761" y="2446020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19761" y="3351276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19761" y="3064764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link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19761" y="2769108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86436" y="195426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1" y="237608"/>
                </a:lnTo>
                <a:lnTo>
                  <a:pt x="592407" y="183113"/>
                </a:lnTo>
                <a:lnTo>
                  <a:pt x="598487" y="152400"/>
                </a:lnTo>
                <a:lnTo>
                  <a:pt x="592407" y="121686"/>
                </a:lnTo>
                <a:lnTo>
                  <a:pt x="547381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6436" y="195426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61235" y="1636766"/>
            <a:ext cx="504825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61235" y="1636767"/>
            <a:ext cx="504825" cy="2133600"/>
          </a:xfrm>
          <a:custGeom>
            <a:avLst/>
            <a:gdLst/>
            <a:ahLst/>
            <a:cxnLst/>
            <a:rect l="l" t="t" r="r" b="b"/>
            <a:pathLst>
              <a:path w="504825" h="2133600">
                <a:moveTo>
                  <a:pt x="504825" y="2133600"/>
                </a:moveTo>
                <a:lnTo>
                  <a:pt x="19050" y="0"/>
                </a:lnTo>
                <a:lnTo>
                  <a:pt x="0" y="1943100"/>
                </a:lnTo>
                <a:lnTo>
                  <a:pt x="192087" y="2133600"/>
                </a:lnTo>
                <a:lnTo>
                  <a:pt x="504825" y="2133600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40162" y="4388611"/>
            <a:ext cx="915035" cy="5130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110489">
              <a:lnSpc>
                <a:spcPct val="77800"/>
              </a:lnSpc>
              <a:spcBef>
                <a:spcPts val="580"/>
              </a:spcBef>
            </a:pPr>
            <a:r>
              <a:rPr sz="1800" spc="70">
                <a:latin typeface="Arial Narrow"/>
                <a:cs typeface="Arial Narrow"/>
              </a:rPr>
              <a:t>host: </a:t>
            </a:r>
            <a:r>
              <a:rPr sz="1800" spc="-15">
                <a:latin typeface="Arial Narrow"/>
                <a:cs typeface="Arial Narrow"/>
              </a:rPr>
              <a:t>IP  </a:t>
            </a:r>
            <a:r>
              <a:rPr sz="1800" spc="30">
                <a:latin typeface="Arial Narrow"/>
                <a:cs typeface="Arial Narrow"/>
              </a:rPr>
              <a:t>address</a:t>
            </a:r>
            <a:r>
              <a:rPr sz="1800" spc="-185">
                <a:latin typeface="Arial Narrow"/>
                <a:cs typeface="Arial Narrow"/>
              </a:rPr>
              <a:t> </a:t>
            </a:r>
            <a:r>
              <a:rPr sz="1800" spc="215">
                <a:latin typeface="Arial Narrow"/>
                <a:cs typeface="Arial Narrow"/>
              </a:rPr>
              <a:t>A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80495" y="4284979"/>
            <a:ext cx="947419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127000">
              <a:lnSpc>
                <a:spcPct val="78900"/>
              </a:lnSpc>
              <a:spcBef>
                <a:spcPts val="555"/>
              </a:spcBef>
            </a:pPr>
            <a:r>
              <a:rPr sz="1800" spc="70">
                <a:latin typeface="Arial Narrow"/>
                <a:cs typeface="Arial Narrow"/>
              </a:rPr>
              <a:t>host: </a:t>
            </a:r>
            <a:r>
              <a:rPr sz="1800" spc="-15">
                <a:latin typeface="Arial Narrow"/>
                <a:cs typeface="Arial Narrow"/>
              </a:rPr>
              <a:t>IP  </a:t>
            </a:r>
            <a:r>
              <a:rPr sz="1800" spc="30">
                <a:latin typeface="Arial Narrow"/>
                <a:cs typeface="Arial Narrow"/>
              </a:rPr>
              <a:t>address</a:t>
            </a:r>
            <a:r>
              <a:rPr sz="1800" spc="-5">
                <a:latin typeface="Arial Narrow"/>
                <a:cs typeface="Arial Narrow"/>
              </a:rPr>
              <a:t> </a:t>
            </a:r>
            <a:r>
              <a:rPr sz="1800" spc="204">
                <a:latin typeface="Arial Narrow"/>
                <a:cs typeface="Arial Narrow"/>
              </a:rPr>
              <a:t>C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89224" y="3144892"/>
            <a:ext cx="2233930" cy="0"/>
          </a:xfrm>
          <a:custGeom>
            <a:avLst/>
            <a:gdLst/>
            <a:ahLst/>
            <a:cxnLst/>
            <a:rect l="l" t="t" r="r" b="b"/>
            <a:pathLst>
              <a:path w="2233929">
                <a:moveTo>
                  <a:pt x="0" y="0"/>
                </a:moveTo>
                <a:lnTo>
                  <a:pt x="22336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05099" y="2843267"/>
            <a:ext cx="2233930" cy="0"/>
          </a:xfrm>
          <a:custGeom>
            <a:avLst/>
            <a:gdLst/>
            <a:ahLst/>
            <a:cxnLst/>
            <a:rect l="l" t="t" r="r" b="b"/>
            <a:pathLst>
              <a:path w="2233929">
                <a:moveTo>
                  <a:pt x="0" y="0"/>
                </a:moveTo>
                <a:lnTo>
                  <a:pt x="22336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027322" y="2540508"/>
            <a:ext cx="2197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08274" y="2521004"/>
            <a:ext cx="2233930" cy="0"/>
          </a:xfrm>
          <a:custGeom>
            <a:avLst/>
            <a:gdLst/>
            <a:ahLst/>
            <a:cxnLst/>
            <a:rect l="l" t="t" r="r" b="b"/>
            <a:pathLst>
              <a:path w="2233929">
                <a:moveTo>
                  <a:pt x="0" y="0"/>
                </a:moveTo>
                <a:lnTo>
                  <a:pt x="223361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7099" y="219874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7962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5585" y="2198742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438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60735" y="2198742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775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11449" y="2198742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211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7660" y="2060629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87660" y="2060629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80455" y="2090347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80455" y="2090347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80677" y="2193217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6" y="0"/>
                </a:lnTo>
                <a:lnTo>
                  <a:pt x="49126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0677" y="2193217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07675" y="2195503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07675" y="2195503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98935" y="173201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2" y="301703"/>
                </a:lnTo>
                <a:lnTo>
                  <a:pt x="415723" y="292823"/>
                </a:lnTo>
                <a:lnTo>
                  <a:pt x="466554" y="278772"/>
                </a:lnTo>
                <a:lnTo>
                  <a:pt x="510842" y="260162"/>
                </a:lnTo>
                <a:lnTo>
                  <a:pt x="547382" y="237608"/>
                </a:lnTo>
                <a:lnTo>
                  <a:pt x="592409" y="183113"/>
                </a:lnTo>
                <a:lnTo>
                  <a:pt x="598488" y="152400"/>
                </a:lnTo>
                <a:lnTo>
                  <a:pt x="592409" y="121686"/>
                </a:lnTo>
                <a:lnTo>
                  <a:pt x="547382" y="67191"/>
                </a:lnTo>
                <a:lnTo>
                  <a:pt x="510842" y="44637"/>
                </a:lnTo>
                <a:lnTo>
                  <a:pt x="466554" y="26027"/>
                </a:lnTo>
                <a:lnTo>
                  <a:pt x="415723" y="11976"/>
                </a:lnTo>
                <a:lnTo>
                  <a:pt x="359552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98935" y="1732017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74355" y="1750059"/>
            <a:ext cx="260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P6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27424" y="1730429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0" y="237608"/>
                </a:lnTo>
                <a:lnTo>
                  <a:pt x="592406" y="183113"/>
                </a:lnTo>
                <a:lnTo>
                  <a:pt x="598486" y="152400"/>
                </a:lnTo>
                <a:lnTo>
                  <a:pt x="592406" y="121686"/>
                </a:lnTo>
                <a:lnTo>
                  <a:pt x="547380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7424" y="1730429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3" y="0"/>
                </a:lnTo>
                <a:lnTo>
                  <a:pt x="359551" y="3096"/>
                </a:lnTo>
                <a:lnTo>
                  <a:pt x="415722" y="11976"/>
                </a:lnTo>
                <a:lnTo>
                  <a:pt x="466553" y="26027"/>
                </a:lnTo>
                <a:lnTo>
                  <a:pt x="510840" y="44636"/>
                </a:lnTo>
                <a:lnTo>
                  <a:pt x="547380" y="67191"/>
                </a:lnTo>
                <a:lnTo>
                  <a:pt x="592407" y="121686"/>
                </a:lnTo>
                <a:lnTo>
                  <a:pt x="598487" y="152400"/>
                </a:lnTo>
                <a:lnTo>
                  <a:pt x="592407" y="183113"/>
                </a:lnTo>
                <a:lnTo>
                  <a:pt x="547380" y="237608"/>
                </a:lnTo>
                <a:lnTo>
                  <a:pt x="510840" y="260163"/>
                </a:lnTo>
                <a:lnTo>
                  <a:pt x="466553" y="278772"/>
                </a:lnTo>
                <a:lnTo>
                  <a:pt x="415722" y="292823"/>
                </a:lnTo>
                <a:lnTo>
                  <a:pt x="359551" y="301703"/>
                </a:lnTo>
                <a:lnTo>
                  <a:pt x="299243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002842" y="1747011"/>
            <a:ext cx="260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Arial"/>
                <a:cs typeface="Arial"/>
              </a:rPr>
              <a:t>P5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92510" y="2065392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92510" y="2065392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85305" y="2095110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85305" y="2095110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85526" y="2197980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85526" y="2197980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12525" y="2200266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12525" y="2200266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64024" y="2070154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64024" y="2070154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6819" y="2099872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6819" y="2099872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57039" y="2202742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57039" y="2202742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84038" y="2205028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4038" y="2205028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97535" y="3360792"/>
            <a:ext cx="1638300" cy="0"/>
          </a:xfrm>
          <a:custGeom>
            <a:avLst/>
            <a:gdLst/>
            <a:ahLst/>
            <a:cxnLst/>
            <a:rect l="l" t="t" r="r" b="b"/>
            <a:pathLst>
              <a:path w="1638300">
                <a:moveTo>
                  <a:pt x="0" y="0"/>
                </a:moveTo>
                <a:lnTo>
                  <a:pt x="16383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88010" y="3065517"/>
            <a:ext cx="1638300" cy="0"/>
          </a:xfrm>
          <a:custGeom>
            <a:avLst/>
            <a:gdLst/>
            <a:ahLst/>
            <a:cxnLst/>
            <a:rect l="l" t="t" r="r" b="b"/>
            <a:pathLst>
              <a:path w="1638300">
                <a:moveTo>
                  <a:pt x="0" y="0"/>
                </a:moveTo>
                <a:lnTo>
                  <a:pt x="16383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88010" y="2770242"/>
            <a:ext cx="1638300" cy="0"/>
          </a:xfrm>
          <a:custGeom>
            <a:avLst/>
            <a:gdLst/>
            <a:ahLst/>
            <a:cxnLst/>
            <a:rect l="l" t="t" r="r" b="b"/>
            <a:pathLst>
              <a:path w="1638300">
                <a:moveTo>
                  <a:pt x="0" y="0"/>
                </a:moveTo>
                <a:lnTo>
                  <a:pt x="16383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08824" y="2465442"/>
            <a:ext cx="217804" cy="0"/>
          </a:xfrm>
          <a:custGeom>
            <a:avLst/>
            <a:gdLst/>
            <a:ahLst/>
            <a:cxnLst/>
            <a:rect l="l" t="t" r="r" b="b"/>
            <a:pathLst>
              <a:path w="217804">
                <a:moveTo>
                  <a:pt x="0" y="0"/>
                </a:moveTo>
                <a:lnTo>
                  <a:pt x="217486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13485" y="2465442"/>
            <a:ext cx="322580" cy="0"/>
          </a:xfrm>
          <a:custGeom>
            <a:avLst/>
            <a:gdLst/>
            <a:ahLst/>
            <a:cxnLst/>
            <a:rect l="l" t="t" r="r" b="b"/>
            <a:pathLst>
              <a:path w="322579">
                <a:moveTo>
                  <a:pt x="0" y="0"/>
                </a:moveTo>
                <a:lnTo>
                  <a:pt x="322263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988010" y="2465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40410" y="2292404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40410" y="2292404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33205" y="2322122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33205" y="2322122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33425" y="2424992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33425" y="2424992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60425" y="2427278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60425" y="2427278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935749" y="2282879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935749" y="2282879"/>
            <a:ext cx="473075" cy="228600"/>
          </a:xfrm>
          <a:custGeom>
            <a:avLst/>
            <a:gdLst/>
            <a:ahLst/>
            <a:cxnLst/>
            <a:rect l="l" t="t" r="r" b="b"/>
            <a:pathLst>
              <a:path w="473075" h="228600">
                <a:moveTo>
                  <a:pt x="0" y="0"/>
                </a:moveTo>
                <a:lnTo>
                  <a:pt x="473075" y="0"/>
                </a:lnTo>
                <a:lnTo>
                  <a:pt x="4730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28544" y="2312597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028544" y="2312597"/>
            <a:ext cx="282575" cy="173990"/>
          </a:xfrm>
          <a:custGeom>
            <a:avLst/>
            <a:gdLst/>
            <a:ahLst/>
            <a:cxnLst/>
            <a:rect l="l" t="t" r="r" b="b"/>
            <a:pathLst>
              <a:path w="282575" h="173989">
                <a:moveTo>
                  <a:pt x="0" y="0"/>
                </a:moveTo>
                <a:lnTo>
                  <a:pt x="282025" y="0"/>
                </a:lnTo>
                <a:lnTo>
                  <a:pt x="282025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328764" y="2415467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28764" y="2415467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0" y="0"/>
                </a:moveTo>
                <a:lnTo>
                  <a:pt x="49127" y="0"/>
                </a:lnTo>
                <a:lnTo>
                  <a:pt x="49127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955763" y="2417753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955763" y="2417753"/>
            <a:ext cx="49530" cy="62230"/>
          </a:xfrm>
          <a:custGeom>
            <a:avLst/>
            <a:gdLst/>
            <a:ahLst/>
            <a:cxnLst/>
            <a:rect l="l" t="t" r="r" b="b"/>
            <a:pathLst>
              <a:path w="49529" h="62230">
                <a:moveTo>
                  <a:pt x="0" y="0"/>
                </a:moveTo>
                <a:lnTo>
                  <a:pt x="49127" y="0"/>
                </a:lnTo>
                <a:lnTo>
                  <a:pt x="49127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77011" y="1949504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5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5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1" y="237608"/>
                </a:lnTo>
                <a:lnTo>
                  <a:pt x="592407" y="183113"/>
                </a:lnTo>
                <a:lnTo>
                  <a:pt x="598487" y="152400"/>
                </a:lnTo>
                <a:lnTo>
                  <a:pt x="592407" y="121686"/>
                </a:lnTo>
                <a:lnTo>
                  <a:pt x="547381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877011" y="1949504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019761" y="1635379"/>
            <a:ext cx="1603375" cy="60642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555"/>
              </a:spcBef>
            </a:pPr>
            <a:r>
              <a:rPr sz="1400" spc="-5"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marL="241935">
              <a:lnSpc>
                <a:spcPct val="100000"/>
              </a:lnSpc>
              <a:spcBef>
                <a:spcPts val="520"/>
              </a:spcBef>
              <a:tabLst>
                <a:tab pos="1032510" algn="l"/>
              </a:tabLst>
            </a:pPr>
            <a:r>
              <a:rPr sz="1600" spc="-5">
                <a:latin typeface="Arial"/>
                <a:cs typeface="Arial"/>
              </a:rPr>
              <a:t>P2	</a:t>
            </a:r>
            <a:r>
              <a:rPr sz="2400" spc="-7" baseline="1736">
                <a:latin typeface="Arial"/>
                <a:cs typeface="Arial"/>
              </a:rPr>
              <a:t>P3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3410" y="4883204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203410" y="4883204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97185" y="4941940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239713" y="38100"/>
                </a:moveTo>
                <a:lnTo>
                  <a:pt x="182563" y="38100"/>
                </a:lnTo>
                <a:lnTo>
                  <a:pt x="182563" y="76200"/>
                </a:lnTo>
                <a:lnTo>
                  <a:pt x="163513" y="76200"/>
                </a:lnTo>
                <a:lnTo>
                  <a:pt x="163513" y="114300"/>
                </a:lnTo>
                <a:lnTo>
                  <a:pt x="277813" y="57150"/>
                </a:lnTo>
                <a:lnTo>
                  <a:pt x="239713" y="38100"/>
                </a:lnTo>
                <a:close/>
              </a:path>
              <a:path w="278129" h="114300">
                <a:moveTo>
                  <a:pt x="163513" y="38100"/>
                </a:moveTo>
                <a:lnTo>
                  <a:pt x="0" y="38101"/>
                </a:lnTo>
                <a:lnTo>
                  <a:pt x="0" y="76201"/>
                </a:lnTo>
                <a:lnTo>
                  <a:pt x="163513" y="76200"/>
                </a:lnTo>
                <a:lnTo>
                  <a:pt x="163513" y="38100"/>
                </a:lnTo>
                <a:close/>
              </a:path>
              <a:path w="278129" h="114300">
                <a:moveTo>
                  <a:pt x="182563" y="38100"/>
                </a:moveTo>
                <a:lnTo>
                  <a:pt x="163513" y="38100"/>
                </a:lnTo>
                <a:lnTo>
                  <a:pt x="163513" y="76200"/>
                </a:lnTo>
                <a:lnTo>
                  <a:pt x="182563" y="76200"/>
                </a:lnTo>
                <a:lnTo>
                  <a:pt x="182563" y="38100"/>
                </a:lnTo>
                <a:close/>
              </a:path>
              <a:path w="278129" h="114300">
                <a:moveTo>
                  <a:pt x="163513" y="0"/>
                </a:moveTo>
                <a:lnTo>
                  <a:pt x="163513" y="38100"/>
                </a:lnTo>
                <a:lnTo>
                  <a:pt x="239713" y="38100"/>
                </a:lnTo>
                <a:lnTo>
                  <a:pt x="163513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529675" y="5076444"/>
            <a:ext cx="1799589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6550" marR="5080" indent="-323850">
              <a:lnSpc>
                <a:spcPts val="1510"/>
              </a:lnSpc>
              <a:spcBef>
                <a:spcPts val="290"/>
              </a:spcBef>
            </a:pPr>
            <a:r>
              <a:rPr sz="1400" spc="-5">
                <a:latin typeface="Tahoma"/>
                <a:cs typeface="Tahoma"/>
              </a:rPr>
              <a:t>source IP,port: A,9157  </a:t>
            </a:r>
            <a:r>
              <a:rPr sz="1400">
                <a:latin typeface="Tahoma"/>
                <a:cs typeface="Tahoma"/>
              </a:rPr>
              <a:t>dest IP, </a:t>
            </a:r>
            <a:r>
              <a:rPr sz="1400" spc="-5">
                <a:latin typeface="Tahoma"/>
                <a:cs typeface="Tahoma"/>
              </a:rPr>
              <a:t>port:</a:t>
            </a:r>
            <a:r>
              <a:rPr sz="1400" spc="-90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B,80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489035" y="4192642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89035" y="4192642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01710" y="4273604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14300" y="0"/>
                </a:moveTo>
                <a:lnTo>
                  <a:pt x="0" y="57150"/>
                </a:lnTo>
                <a:lnTo>
                  <a:pt x="114301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78129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278129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278129" h="114300">
                <a:moveTo>
                  <a:pt x="277813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77813" y="76198"/>
                </a:lnTo>
                <a:lnTo>
                  <a:pt x="277813" y="3809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3494750" y="4384548"/>
            <a:ext cx="1615440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spc="-5">
                <a:latin typeface="Tahoma"/>
                <a:cs typeface="Tahoma"/>
              </a:rPr>
              <a:t>source IP,port: B,80  </a:t>
            </a:r>
            <a:r>
              <a:rPr sz="1400">
                <a:latin typeface="Tahoma"/>
                <a:cs typeface="Tahoma"/>
              </a:rPr>
              <a:t>dest </a:t>
            </a:r>
            <a:r>
              <a:rPr sz="1400" spc="-5">
                <a:latin typeface="Tahoma"/>
                <a:cs typeface="Tahoma"/>
              </a:rPr>
              <a:t>IP,port:</a:t>
            </a:r>
            <a:r>
              <a:rPr sz="1400" spc="-70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A,9157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085811" y="2152704"/>
            <a:ext cx="2753360" cy="2710180"/>
          </a:xfrm>
          <a:custGeom>
            <a:avLst/>
            <a:gdLst/>
            <a:ahLst/>
            <a:cxnLst/>
            <a:rect l="l" t="t" r="r" b="b"/>
            <a:pathLst>
              <a:path w="2753360" h="2710179">
                <a:moveTo>
                  <a:pt x="57150" y="279401"/>
                </a:moveTo>
                <a:lnTo>
                  <a:pt x="28575" y="279401"/>
                </a:lnTo>
                <a:lnTo>
                  <a:pt x="28575" y="2699376"/>
                </a:lnTo>
                <a:lnTo>
                  <a:pt x="30088" y="2703021"/>
                </a:lnTo>
                <a:lnTo>
                  <a:pt x="35477" y="2708382"/>
                </a:lnTo>
                <a:lnTo>
                  <a:pt x="39128" y="2709880"/>
                </a:lnTo>
                <a:lnTo>
                  <a:pt x="2746394" y="2697125"/>
                </a:lnTo>
                <a:lnTo>
                  <a:pt x="2747930" y="2695575"/>
                </a:lnTo>
                <a:lnTo>
                  <a:pt x="57150" y="2695575"/>
                </a:lnTo>
                <a:lnTo>
                  <a:pt x="42795" y="2681287"/>
                </a:lnTo>
                <a:lnTo>
                  <a:pt x="57150" y="2681219"/>
                </a:lnTo>
                <a:lnTo>
                  <a:pt x="57150" y="279401"/>
                </a:lnTo>
                <a:close/>
              </a:path>
              <a:path w="2753360" h="2710179">
                <a:moveTo>
                  <a:pt x="57150" y="2681219"/>
                </a:moveTo>
                <a:lnTo>
                  <a:pt x="42795" y="2681287"/>
                </a:lnTo>
                <a:lnTo>
                  <a:pt x="57150" y="2695575"/>
                </a:lnTo>
                <a:lnTo>
                  <a:pt x="57150" y="2681219"/>
                </a:lnTo>
                <a:close/>
              </a:path>
              <a:path w="2753360" h="2710179">
                <a:moveTo>
                  <a:pt x="2724085" y="2668654"/>
                </a:moveTo>
                <a:lnTo>
                  <a:pt x="57150" y="2681219"/>
                </a:lnTo>
                <a:lnTo>
                  <a:pt x="57150" y="2695575"/>
                </a:lnTo>
                <a:lnTo>
                  <a:pt x="2747930" y="2695575"/>
                </a:lnTo>
                <a:lnTo>
                  <a:pt x="2752760" y="2690700"/>
                </a:lnTo>
                <a:lnTo>
                  <a:pt x="2752725" y="2682939"/>
                </a:lnTo>
                <a:lnTo>
                  <a:pt x="2724150" y="2682939"/>
                </a:lnTo>
                <a:lnTo>
                  <a:pt x="2724085" y="2668654"/>
                </a:lnTo>
                <a:close/>
              </a:path>
              <a:path w="2753360" h="2710179">
                <a:moveTo>
                  <a:pt x="2738370" y="2668587"/>
                </a:moveTo>
                <a:lnTo>
                  <a:pt x="2724085" y="2668654"/>
                </a:lnTo>
                <a:lnTo>
                  <a:pt x="2724150" y="2682939"/>
                </a:lnTo>
                <a:lnTo>
                  <a:pt x="2738370" y="2668587"/>
                </a:lnTo>
                <a:close/>
              </a:path>
              <a:path w="2753360" h="2710179">
                <a:moveTo>
                  <a:pt x="2752660" y="2668587"/>
                </a:moveTo>
                <a:lnTo>
                  <a:pt x="2738370" y="2668587"/>
                </a:lnTo>
                <a:lnTo>
                  <a:pt x="2724150" y="2682939"/>
                </a:lnTo>
                <a:lnTo>
                  <a:pt x="2752725" y="2682939"/>
                </a:lnTo>
                <a:lnTo>
                  <a:pt x="2752660" y="2668587"/>
                </a:lnTo>
                <a:close/>
              </a:path>
              <a:path w="2753360" h="2710179">
                <a:moveTo>
                  <a:pt x="2741612" y="235014"/>
                </a:moveTo>
                <a:lnTo>
                  <a:pt x="2713037" y="235014"/>
                </a:lnTo>
                <a:lnTo>
                  <a:pt x="2720003" y="247219"/>
                </a:lnTo>
                <a:lnTo>
                  <a:pt x="2713092" y="247219"/>
                </a:lnTo>
                <a:lnTo>
                  <a:pt x="2724085" y="2668654"/>
                </a:lnTo>
                <a:lnTo>
                  <a:pt x="2752660" y="2668587"/>
                </a:lnTo>
                <a:lnTo>
                  <a:pt x="2741668" y="247219"/>
                </a:lnTo>
                <a:lnTo>
                  <a:pt x="2720003" y="247219"/>
                </a:lnTo>
                <a:lnTo>
                  <a:pt x="2713074" y="243084"/>
                </a:lnTo>
                <a:lnTo>
                  <a:pt x="2741649" y="243084"/>
                </a:lnTo>
                <a:lnTo>
                  <a:pt x="2741612" y="235014"/>
                </a:lnTo>
                <a:close/>
              </a:path>
              <a:path w="2753360" h="2710179">
                <a:moveTo>
                  <a:pt x="42862" y="207962"/>
                </a:moveTo>
                <a:lnTo>
                  <a:pt x="0" y="293687"/>
                </a:lnTo>
                <a:lnTo>
                  <a:pt x="28575" y="293687"/>
                </a:lnTo>
                <a:lnTo>
                  <a:pt x="28575" y="279401"/>
                </a:lnTo>
                <a:lnTo>
                  <a:pt x="78581" y="279401"/>
                </a:lnTo>
                <a:lnTo>
                  <a:pt x="42862" y="207962"/>
                </a:lnTo>
                <a:close/>
              </a:path>
              <a:path w="2753360" h="2710179">
                <a:moveTo>
                  <a:pt x="78581" y="279401"/>
                </a:moveTo>
                <a:lnTo>
                  <a:pt x="57150" y="279401"/>
                </a:lnTo>
                <a:lnTo>
                  <a:pt x="57150" y="293687"/>
                </a:lnTo>
                <a:lnTo>
                  <a:pt x="85725" y="293687"/>
                </a:lnTo>
                <a:lnTo>
                  <a:pt x="78581" y="279401"/>
                </a:lnTo>
                <a:close/>
              </a:path>
              <a:path w="2753360" h="2710179">
                <a:moveTo>
                  <a:pt x="2713037" y="235014"/>
                </a:moveTo>
                <a:lnTo>
                  <a:pt x="2713074" y="243084"/>
                </a:lnTo>
                <a:lnTo>
                  <a:pt x="2720003" y="247219"/>
                </a:lnTo>
                <a:lnTo>
                  <a:pt x="2713037" y="235014"/>
                </a:lnTo>
                <a:close/>
              </a:path>
              <a:path w="2753360" h="2710179">
                <a:moveTo>
                  <a:pt x="2414559" y="31662"/>
                </a:moveTo>
                <a:lnTo>
                  <a:pt x="2399916" y="56200"/>
                </a:lnTo>
                <a:lnTo>
                  <a:pt x="2713074" y="243084"/>
                </a:lnTo>
                <a:lnTo>
                  <a:pt x="2713037" y="235014"/>
                </a:lnTo>
                <a:lnTo>
                  <a:pt x="2741612" y="235014"/>
                </a:lnTo>
                <a:lnTo>
                  <a:pt x="2741589" y="229877"/>
                </a:lnTo>
                <a:lnTo>
                  <a:pt x="2738946" y="225247"/>
                </a:lnTo>
                <a:lnTo>
                  <a:pt x="2414559" y="31662"/>
                </a:lnTo>
                <a:close/>
              </a:path>
              <a:path w="2753360" h="2710179">
                <a:moveTo>
                  <a:pt x="2333625" y="0"/>
                </a:moveTo>
                <a:lnTo>
                  <a:pt x="2385273" y="80737"/>
                </a:lnTo>
                <a:lnTo>
                  <a:pt x="2399916" y="56200"/>
                </a:lnTo>
                <a:lnTo>
                  <a:pt x="2387646" y="48878"/>
                </a:lnTo>
                <a:lnTo>
                  <a:pt x="2402291" y="24340"/>
                </a:lnTo>
                <a:lnTo>
                  <a:pt x="2418928" y="24340"/>
                </a:lnTo>
                <a:lnTo>
                  <a:pt x="2429202" y="7124"/>
                </a:lnTo>
                <a:lnTo>
                  <a:pt x="2333625" y="0"/>
                </a:lnTo>
                <a:close/>
              </a:path>
              <a:path w="2753360" h="2710179">
                <a:moveTo>
                  <a:pt x="2402291" y="24340"/>
                </a:moveTo>
                <a:lnTo>
                  <a:pt x="2387646" y="48878"/>
                </a:lnTo>
                <a:lnTo>
                  <a:pt x="2399916" y="56200"/>
                </a:lnTo>
                <a:lnTo>
                  <a:pt x="2414559" y="31662"/>
                </a:lnTo>
                <a:lnTo>
                  <a:pt x="2402291" y="24340"/>
                </a:lnTo>
                <a:close/>
              </a:path>
              <a:path w="2753360" h="2710179">
                <a:moveTo>
                  <a:pt x="2418928" y="24340"/>
                </a:moveTo>
                <a:lnTo>
                  <a:pt x="2402291" y="24340"/>
                </a:lnTo>
                <a:lnTo>
                  <a:pt x="2414559" y="31662"/>
                </a:lnTo>
                <a:lnTo>
                  <a:pt x="2418928" y="2434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071897" y="2184454"/>
            <a:ext cx="3147060" cy="3267710"/>
          </a:xfrm>
          <a:custGeom>
            <a:avLst/>
            <a:gdLst/>
            <a:ahLst/>
            <a:cxnLst/>
            <a:rect l="l" t="t" r="r" b="b"/>
            <a:pathLst>
              <a:path w="3147059" h="3267710">
                <a:moveTo>
                  <a:pt x="57150" y="71436"/>
                </a:moveTo>
                <a:lnTo>
                  <a:pt x="28575" y="71436"/>
                </a:lnTo>
                <a:lnTo>
                  <a:pt x="28575" y="3256586"/>
                </a:lnTo>
                <a:lnTo>
                  <a:pt x="30088" y="3260229"/>
                </a:lnTo>
                <a:lnTo>
                  <a:pt x="35472" y="3265591"/>
                </a:lnTo>
                <a:lnTo>
                  <a:pt x="39122" y="3267090"/>
                </a:lnTo>
                <a:lnTo>
                  <a:pt x="3136002" y="3254416"/>
                </a:lnTo>
                <a:lnTo>
                  <a:pt x="3139645" y="3252882"/>
                </a:lnTo>
                <a:lnTo>
                  <a:pt x="57150" y="3252787"/>
                </a:lnTo>
                <a:lnTo>
                  <a:pt x="42804" y="3238500"/>
                </a:lnTo>
                <a:lnTo>
                  <a:pt x="57150" y="3238441"/>
                </a:lnTo>
                <a:lnTo>
                  <a:pt x="57150" y="71436"/>
                </a:lnTo>
                <a:close/>
              </a:path>
              <a:path w="3147059" h="3267710">
                <a:moveTo>
                  <a:pt x="57150" y="3238441"/>
                </a:moveTo>
                <a:lnTo>
                  <a:pt x="42804" y="3238500"/>
                </a:lnTo>
                <a:lnTo>
                  <a:pt x="57150" y="3252787"/>
                </a:lnTo>
                <a:lnTo>
                  <a:pt x="57150" y="3238441"/>
                </a:lnTo>
                <a:close/>
              </a:path>
              <a:path w="3147059" h="3267710">
                <a:moveTo>
                  <a:pt x="3117691" y="3225916"/>
                </a:moveTo>
                <a:lnTo>
                  <a:pt x="57150" y="3238441"/>
                </a:lnTo>
                <a:lnTo>
                  <a:pt x="57150" y="3252787"/>
                </a:lnTo>
                <a:lnTo>
                  <a:pt x="3139739" y="3252787"/>
                </a:lnTo>
                <a:lnTo>
                  <a:pt x="3144988" y="3247458"/>
                </a:lnTo>
                <a:lnTo>
                  <a:pt x="3146466" y="3243792"/>
                </a:lnTo>
                <a:lnTo>
                  <a:pt x="3146428" y="3240303"/>
                </a:lnTo>
                <a:lnTo>
                  <a:pt x="3117851" y="3240303"/>
                </a:lnTo>
                <a:lnTo>
                  <a:pt x="3117691" y="3225916"/>
                </a:lnTo>
                <a:close/>
              </a:path>
              <a:path w="3147059" h="3267710">
                <a:moveTo>
                  <a:pt x="3132079" y="3225857"/>
                </a:moveTo>
                <a:lnTo>
                  <a:pt x="3117691" y="3225916"/>
                </a:lnTo>
                <a:lnTo>
                  <a:pt x="3117851" y="3240303"/>
                </a:lnTo>
                <a:lnTo>
                  <a:pt x="3132079" y="3225857"/>
                </a:lnTo>
                <a:close/>
              </a:path>
              <a:path w="3147059" h="3267710">
                <a:moveTo>
                  <a:pt x="3146267" y="3225857"/>
                </a:moveTo>
                <a:lnTo>
                  <a:pt x="3132079" y="3225857"/>
                </a:lnTo>
                <a:lnTo>
                  <a:pt x="3117851" y="3240303"/>
                </a:lnTo>
                <a:lnTo>
                  <a:pt x="3146428" y="3240303"/>
                </a:lnTo>
                <a:lnTo>
                  <a:pt x="3146267" y="3225857"/>
                </a:lnTo>
                <a:close/>
              </a:path>
              <a:path w="3147059" h="3267710">
                <a:moveTo>
                  <a:pt x="3114038" y="323966"/>
                </a:moveTo>
                <a:lnTo>
                  <a:pt x="3085466" y="324284"/>
                </a:lnTo>
                <a:lnTo>
                  <a:pt x="3117691" y="3225916"/>
                </a:lnTo>
                <a:lnTo>
                  <a:pt x="3146267" y="3225857"/>
                </a:lnTo>
                <a:lnTo>
                  <a:pt x="3114038" y="323966"/>
                </a:lnTo>
                <a:close/>
              </a:path>
              <a:path w="3147059" h="3267710">
                <a:moveTo>
                  <a:pt x="3098800" y="238405"/>
                </a:moveTo>
                <a:lnTo>
                  <a:pt x="3056892" y="324601"/>
                </a:lnTo>
                <a:lnTo>
                  <a:pt x="3085466" y="324284"/>
                </a:lnTo>
                <a:lnTo>
                  <a:pt x="3085307" y="310000"/>
                </a:lnTo>
                <a:lnTo>
                  <a:pt x="3113879" y="309683"/>
                </a:lnTo>
                <a:lnTo>
                  <a:pt x="3135434" y="309683"/>
                </a:lnTo>
                <a:lnTo>
                  <a:pt x="3098800" y="238405"/>
                </a:lnTo>
                <a:close/>
              </a:path>
              <a:path w="3147059" h="3267710">
                <a:moveTo>
                  <a:pt x="3113879" y="309683"/>
                </a:moveTo>
                <a:lnTo>
                  <a:pt x="3085307" y="310000"/>
                </a:lnTo>
                <a:lnTo>
                  <a:pt x="3085466" y="324284"/>
                </a:lnTo>
                <a:lnTo>
                  <a:pt x="3114038" y="323966"/>
                </a:lnTo>
                <a:lnTo>
                  <a:pt x="3113879" y="309683"/>
                </a:lnTo>
                <a:close/>
              </a:path>
              <a:path w="3147059" h="3267710">
                <a:moveTo>
                  <a:pt x="3135434" y="309683"/>
                </a:moveTo>
                <a:lnTo>
                  <a:pt x="3113879" y="309683"/>
                </a:lnTo>
                <a:lnTo>
                  <a:pt x="3114038" y="323966"/>
                </a:lnTo>
                <a:lnTo>
                  <a:pt x="3142612" y="323649"/>
                </a:lnTo>
                <a:lnTo>
                  <a:pt x="3135434" y="309683"/>
                </a:lnTo>
                <a:close/>
              </a:path>
              <a:path w="3147059" h="326771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6"/>
                </a:lnTo>
                <a:lnTo>
                  <a:pt x="78580" y="71436"/>
                </a:lnTo>
                <a:lnTo>
                  <a:pt x="42862" y="0"/>
                </a:lnTo>
                <a:close/>
              </a:path>
              <a:path w="3147059" h="3267710">
                <a:moveTo>
                  <a:pt x="78580" y="71436"/>
                </a:moveTo>
                <a:lnTo>
                  <a:pt x="57150" y="71436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0" y="71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0711" y="2173342"/>
            <a:ext cx="1695450" cy="2479675"/>
          </a:xfrm>
          <a:custGeom>
            <a:avLst/>
            <a:gdLst/>
            <a:ahLst/>
            <a:cxnLst/>
            <a:rect l="l" t="t" r="r" b="b"/>
            <a:pathLst>
              <a:path w="1695450" h="2479675">
                <a:moveTo>
                  <a:pt x="57150" y="71437"/>
                </a:moveTo>
                <a:lnTo>
                  <a:pt x="28575" y="71437"/>
                </a:lnTo>
                <a:lnTo>
                  <a:pt x="28575" y="2473278"/>
                </a:lnTo>
                <a:lnTo>
                  <a:pt x="34971" y="2479675"/>
                </a:lnTo>
                <a:lnTo>
                  <a:pt x="1660478" y="2479675"/>
                </a:lnTo>
                <a:lnTo>
                  <a:pt x="1666875" y="2473278"/>
                </a:lnTo>
                <a:lnTo>
                  <a:pt x="1666875" y="2465387"/>
                </a:lnTo>
                <a:lnTo>
                  <a:pt x="57150" y="2465387"/>
                </a:lnTo>
                <a:lnTo>
                  <a:pt x="42862" y="2451100"/>
                </a:lnTo>
                <a:lnTo>
                  <a:pt x="57150" y="2451100"/>
                </a:lnTo>
                <a:lnTo>
                  <a:pt x="57150" y="71437"/>
                </a:lnTo>
                <a:close/>
              </a:path>
              <a:path w="1695450" h="2479675">
                <a:moveTo>
                  <a:pt x="57150" y="2451100"/>
                </a:moveTo>
                <a:lnTo>
                  <a:pt x="42862" y="2451100"/>
                </a:lnTo>
                <a:lnTo>
                  <a:pt x="57150" y="2465387"/>
                </a:lnTo>
                <a:lnTo>
                  <a:pt x="57150" y="2451100"/>
                </a:lnTo>
                <a:close/>
              </a:path>
              <a:path w="1695450" h="2479675">
                <a:moveTo>
                  <a:pt x="1638300" y="2451100"/>
                </a:moveTo>
                <a:lnTo>
                  <a:pt x="57150" y="2451100"/>
                </a:lnTo>
                <a:lnTo>
                  <a:pt x="57150" y="2465387"/>
                </a:lnTo>
                <a:lnTo>
                  <a:pt x="1638300" y="2465387"/>
                </a:lnTo>
                <a:lnTo>
                  <a:pt x="1638300" y="2451100"/>
                </a:lnTo>
                <a:close/>
              </a:path>
              <a:path w="1695450" h="2479675">
                <a:moveTo>
                  <a:pt x="1666875" y="314645"/>
                </a:moveTo>
                <a:lnTo>
                  <a:pt x="1638300" y="314645"/>
                </a:lnTo>
                <a:lnTo>
                  <a:pt x="1638300" y="2465387"/>
                </a:lnTo>
                <a:lnTo>
                  <a:pt x="1652587" y="2451100"/>
                </a:lnTo>
                <a:lnTo>
                  <a:pt x="1666875" y="2451100"/>
                </a:lnTo>
                <a:lnTo>
                  <a:pt x="1666875" y="314645"/>
                </a:lnTo>
                <a:close/>
              </a:path>
              <a:path w="1695450" h="2479675">
                <a:moveTo>
                  <a:pt x="1666875" y="2451100"/>
                </a:moveTo>
                <a:lnTo>
                  <a:pt x="1652587" y="2451100"/>
                </a:lnTo>
                <a:lnTo>
                  <a:pt x="1638300" y="2465387"/>
                </a:lnTo>
                <a:lnTo>
                  <a:pt x="1666875" y="2465387"/>
                </a:lnTo>
                <a:lnTo>
                  <a:pt x="1666875" y="2451100"/>
                </a:lnTo>
                <a:close/>
              </a:path>
              <a:path w="1695450" h="2479675">
                <a:moveTo>
                  <a:pt x="1652587" y="243207"/>
                </a:moveTo>
                <a:lnTo>
                  <a:pt x="1609725" y="328932"/>
                </a:lnTo>
                <a:lnTo>
                  <a:pt x="1638300" y="328932"/>
                </a:lnTo>
                <a:lnTo>
                  <a:pt x="1638300" y="314645"/>
                </a:lnTo>
                <a:lnTo>
                  <a:pt x="1688306" y="314645"/>
                </a:lnTo>
                <a:lnTo>
                  <a:pt x="1652587" y="243207"/>
                </a:lnTo>
                <a:close/>
              </a:path>
              <a:path w="1695450" h="2479675">
                <a:moveTo>
                  <a:pt x="1688306" y="314645"/>
                </a:moveTo>
                <a:lnTo>
                  <a:pt x="1666875" y="314645"/>
                </a:lnTo>
                <a:lnTo>
                  <a:pt x="1666875" y="328932"/>
                </a:lnTo>
                <a:lnTo>
                  <a:pt x="1695450" y="328932"/>
                </a:lnTo>
                <a:lnTo>
                  <a:pt x="1688306" y="314645"/>
                </a:lnTo>
                <a:close/>
              </a:path>
              <a:path w="1695450" h="2479675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1695450" h="2479675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59324" y="4397429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59324" y="4397429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71999" y="4478390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14298" y="0"/>
                </a:moveTo>
                <a:lnTo>
                  <a:pt x="0" y="57151"/>
                </a:lnTo>
                <a:lnTo>
                  <a:pt x="114300" y="114300"/>
                </a:lnTo>
                <a:lnTo>
                  <a:pt x="114299" y="76201"/>
                </a:lnTo>
                <a:lnTo>
                  <a:pt x="95250" y="76201"/>
                </a:lnTo>
                <a:lnTo>
                  <a:pt x="95248" y="38101"/>
                </a:lnTo>
                <a:lnTo>
                  <a:pt x="114299" y="38101"/>
                </a:lnTo>
                <a:lnTo>
                  <a:pt x="114298" y="0"/>
                </a:lnTo>
                <a:close/>
              </a:path>
              <a:path w="278129" h="114300">
                <a:moveTo>
                  <a:pt x="114299" y="38101"/>
                </a:moveTo>
                <a:lnTo>
                  <a:pt x="95248" y="38101"/>
                </a:lnTo>
                <a:lnTo>
                  <a:pt x="95250" y="76201"/>
                </a:lnTo>
                <a:lnTo>
                  <a:pt x="114299" y="76201"/>
                </a:lnTo>
                <a:lnTo>
                  <a:pt x="114299" y="38101"/>
                </a:lnTo>
                <a:close/>
              </a:path>
              <a:path w="278129" h="114300">
                <a:moveTo>
                  <a:pt x="114299" y="76201"/>
                </a:moveTo>
                <a:lnTo>
                  <a:pt x="95250" y="76201"/>
                </a:lnTo>
                <a:lnTo>
                  <a:pt x="114299" y="76201"/>
                </a:lnTo>
                <a:close/>
              </a:path>
              <a:path w="278129" h="114300">
                <a:moveTo>
                  <a:pt x="277811" y="38100"/>
                </a:moveTo>
                <a:lnTo>
                  <a:pt x="114299" y="38101"/>
                </a:lnTo>
                <a:lnTo>
                  <a:pt x="114299" y="76201"/>
                </a:lnTo>
                <a:lnTo>
                  <a:pt x="277811" y="76200"/>
                </a:lnTo>
                <a:lnTo>
                  <a:pt x="277811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7065039" y="4591811"/>
            <a:ext cx="1798955" cy="4279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305"/>
              </a:spcBef>
            </a:pPr>
            <a:r>
              <a:rPr sz="1400" spc="-5">
                <a:latin typeface="Tahoma"/>
                <a:cs typeface="Tahoma"/>
              </a:rPr>
              <a:t>source IP,port: C,5775  </a:t>
            </a:r>
            <a:r>
              <a:rPr sz="1400">
                <a:latin typeface="Tahoma"/>
                <a:cs typeface="Tahoma"/>
              </a:rPr>
              <a:t>dest </a:t>
            </a:r>
            <a:r>
              <a:rPr sz="1400" spc="-5">
                <a:latin typeface="Tahoma"/>
                <a:cs typeface="Tahoma"/>
              </a:rPr>
              <a:t>IP,port:</a:t>
            </a:r>
            <a:r>
              <a:rPr sz="1400" spc="-15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B,80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129174" y="5186417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29174" y="5186417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941849" y="5267379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78129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278129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278129" h="114300">
                <a:moveTo>
                  <a:pt x="277812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77812" y="76198"/>
                </a:lnTo>
                <a:lnTo>
                  <a:pt x="277812" y="3809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7134889" y="5381244"/>
            <a:ext cx="1798955" cy="4279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305"/>
              </a:spcBef>
            </a:pPr>
            <a:r>
              <a:rPr sz="1400" spc="-5">
                <a:latin typeface="Tahoma"/>
                <a:cs typeface="Tahoma"/>
              </a:rPr>
              <a:t>source IP,port: C,9157  </a:t>
            </a:r>
            <a:r>
              <a:rPr sz="1400">
                <a:latin typeface="Tahoma"/>
                <a:cs typeface="Tahoma"/>
              </a:rPr>
              <a:t>dest </a:t>
            </a:r>
            <a:r>
              <a:rPr sz="1400" spc="-5">
                <a:latin typeface="Tahoma"/>
                <a:cs typeface="Tahoma"/>
              </a:rPr>
              <a:t>IP,port:</a:t>
            </a:r>
            <a:r>
              <a:rPr sz="1400" spc="-20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B,80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798401" y="3382771"/>
            <a:ext cx="914400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12065">
              <a:lnSpc>
                <a:spcPct val="78900"/>
              </a:lnSpc>
              <a:spcBef>
                <a:spcPts val="555"/>
              </a:spcBef>
            </a:pPr>
            <a:r>
              <a:rPr sz="1800" spc="80">
                <a:latin typeface="Arial Narrow"/>
                <a:cs typeface="Arial Narrow"/>
              </a:rPr>
              <a:t>server:</a:t>
            </a:r>
            <a:r>
              <a:rPr sz="1800" spc="-145">
                <a:latin typeface="Arial Narrow"/>
                <a:cs typeface="Arial Narrow"/>
              </a:rPr>
              <a:t> </a:t>
            </a:r>
            <a:r>
              <a:rPr sz="1800" spc="-15">
                <a:latin typeface="Arial Narrow"/>
                <a:cs typeface="Arial Narrow"/>
              </a:rPr>
              <a:t>IP  </a:t>
            </a:r>
            <a:r>
              <a:rPr sz="1800" spc="30">
                <a:latin typeface="Arial Narrow"/>
                <a:cs typeface="Arial Narrow"/>
              </a:rPr>
              <a:t>address</a:t>
            </a:r>
            <a:r>
              <a:rPr sz="1800" spc="-5">
                <a:latin typeface="Arial Narrow"/>
                <a:cs typeface="Arial Narrow"/>
              </a:rPr>
              <a:t> </a:t>
            </a:r>
            <a:r>
              <a:rPr sz="1800" spc="25">
                <a:latin typeface="Arial Narrow"/>
                <a:cs typeface="Arial Narrow"/>
              </a:rPr>
              <a:t>B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471686" y="2905179"/>
            <a:ext cx="339387" cy="673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73195" y="2982842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0" y="14415"/>
                </a:moveTo>
                <a:lnTo>
                  <a:pt x="150811" y="14415"/>
                </a:lnTo>
                <a:lnTo>
                  <a:pt x="150811" y="0"/>
                </a:lnTo>
                <a:lnTo>
                  <a:pt x="0" y="0"/>
                </a:lnTo>
                <a:lnTo>
                  <a:pt x="0" y="14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68432" y="2978080"/>
            <a:ext cx="160655" cy="24130"/>
          </a:xfrm>
          <a:custGeom>
            <a:avLst/>
            <a:gdLst/>
            <a:ahLst/>
            <a:cxnLst/>
            <a:rect l="l" t="t" r="r" b="b"/>
            <a:pathLst>
              <a:path w="160654" h="24130">
                <a:moveTo>
                  <a:pt x="0" y="23940"/>
                </a:moveTo>
                <a:lnTo>
                  <a:pt x="160336" y="23940"/>
                </a:lnTo>
                <a:lnTo>
                  <a:pt x="160336" y="0"/>
                </a:lnTo>
                <a:lnTo>
                  <a:pt x="0" y="0"/>
                </a:lnTo>
                <a:lnTo>
                  <a:pt x="0" y="23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09758" y="2975180"/>
            <a:ext cx="146685" cy="43180"/>
          </a:xfrm>
          <a:custGeom>
            <a:avLst/>
            <a:gdLst/>
            <a:ahLst/>
            <a:cxnLst/>
            <a:rect l="l" t="t" r="r" b="b"/>
            <a:pathLst>
              <a:path w="146685" h="43180">
                <a:moveTo>
                  <a:pt x="124594" y="0"/>
                </a:moveTo>
                <a:lnTo>
                  <a:pt x="21480" y="0"/>
                </a:lnTo>
                <a:lnTo>
                  <a:pt x="13119" y="1688"/>
                </a:lnTo>
                <a:lnTo>
                  <a:pt x="6291" y="6291"/>
                </a:lnTo>
                <a:lnTo>
                  <a:pt x="1688" y="13120"/>
                </a:lnTo>
                <a:lnTo>
                  <a:pt x="0" y="21482"/>
                </a:lnTo>
                <a:lnTo>
                  <a:pt x="1688" y="29843"/>
                </a:lnTo>
                <a:lnTo>
                  <a:pt x="6291" y="36671"/>
                </a:lnTo>
                <a:lnTo>
                  <a:pt x="13119" y="41274"/>
                </a:lnTo>
                <a:lnTo>
                  <a:pt x="21480" y="42962"/>
                </a:lnTo>
                <a:lnTo>
                  <a:pt x="124594" y="42962"/>
                </a:lnTo>
                <a:lnTo>
                  <a:pt x="132956" y="41274"/>
                </a:lnTo>
                <a:lnTo>
                  <a:pt x="139784" y="36671"/>
                </a:lnTo>
                <a:lnTo>
                  <a:pt x="144388" y="29843"/>
                </a:lnTo>
                <a:lnTo>
                  <a:pt x="146076" y="21482"/>
                </a:lnTo>
                <a:lnTo>
                  <a:pt x="144388" y="13120"/>
                </a:lnTo>
                <a:lnTo>
                  <a:pt x="139784" y="6291"/>
                </a:lnTo>
                <a:lnTo>
                  <a:pt x="132956" y="1688"/>
                </a:lnTo>
                <a:lnTo>
                  <a:pt x="1245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612986" y="2979784"/>
            <a:ext cx="139621" cy="33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08246" y="3071957"/>
            <a:ext cx="146685" cy="46355"/>
          </a:xfrm>
          <a:custGeom>
            <a:avLst/>
            <a:gdLst/>
            <a:ahLst/>
            <a:cxnLst/>
            <a:rect l="l" t="t" r="r" b="b"/>
            <a:pathLst>
              <a:path w="146685" h="46355">
                <a:moveTo>
                  <a:pt x="123105" y="0"/>
                </a:moveTo>
                <a:lnTo>
                  <a:pt x="22971" y="0"/>
                </a:lnTo>
                <a:lnTo>
                  <a:pt x="14029" y="1805"/>
                </a:lnTo>
                <a:lnTo>
                  <a:pt x="6727" y="6728"/>
                </a:lnTo>
                <a:lnTo>
                  <a:pt x="1804" y="14029"/>
                </a:lnTo>
                <a:lnTo>
                  <a:pt x="0" y="22970"/>
                </a:lnTo>
                <a:lnTo>
                  <a:pt x="1805" y="31912"/>
                </a:lnTo>
                <a:lnTo>
                  <a:pt x="6728" y="39214"/>
                </a:lnTo>
                <a:lnTo>
                  <a:pt x="14029" y="44137"/>
                </a:lnTo>
                <a:lnTo>
                  <a:pt x="22971" y="45942"/>
                </a:lnTo>
                <a:lnTo>
                  <a:pt x="123105" y="45942"/>
                </a:lnTo>
                <a:lnTo>
                  <a:pt x="132047" y="44137"/>
                </a:lnTo>
                <a:lnTo>
                  <a:pt x="139348" y="39214"/>
                </a:lnTo>
                <a:lnTo>
                  <a:pt x="144271" y="31912"/>
                </a:lnTo>
                <a:lnTo>
                  <a:pt x="146076" y="22970"/>
                </a:lnTo>
                <a:lnTo>
                  <a:pt x="144271" y="14029"/>
                </a:lnTo>
                <a:lnTo>
                  <a:pt x="139348" y="6728"/>
                </a:lnTo>
                <a:lnTo>
                  <a:pt x="132046" y="1805"/>
                </a:lnTo>
                <a:lnTo>
                  <a:pt x="123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611475" y="3076494"/>
            <a:ext cx="139621" cy="30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474959" y="317817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0" y="14414"/>
                </a:moveTo>
                <a:lnTo>
                  <a:pt x="150809" y="14414"/>
                </a:lnTo>
                <a:lnTo>
                  <a:pt x="150809" y="0"/>
                </a:lnTo>
                <a:lnTo>
                  <a:pt x="0" y="0"/>
                </a:lnTo>
                <a:lnTo>
                  <a:pt x="0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70196" y="3173415"/>
            <a:ext cx="160655" cy="24130"/>
          </a:xfrm>
          <a:custGeom>
            <a:avLst/>
            <a:gdLst/>
            <a:ahLst/>
            <a:cxnLst/>
            <a:rect l="l" t="t" r="r" b="b"/>
            <a:pathLst>
              <a:path w="160654" h="24130">
                <a:moveTo>
                  <a:pt x="0" y="23940"/>
                </a:moveTo>
                <a:lnTo>
                  <a:pt x="160336" y="23940"/>
                </a:lnTo>
                <a:lnTo>
                  <a:pt x="160336" y="0"/>
                </a:lnTo>
                <a:lnTo>
                  <a:pt x="0" y="0"/>
                </a:lnTo>
                <a:lnTo>
                  <a:pt x="0" y="23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05021" y="3257604"/>
            <a:ext cx="147955" cy="44450"/>
          </a:xfrm>
          <a:custGeom>
            <a:avLst/>
            <a:gdLst/>
            <a:ahLst/>
            <a:cxnLst/>
            <a:rect l="l" t="t" r="r" b="b"/>
            <a:pathLst>
              <a:path w="147954" h="44450">
                <a:moveTo>
                  <a:pt x="125332" y="0"/>
                </a:moveTo>
                <a:lnTo>
                  <a:pt x="22211" y="0"/>
                </a:lnTo>
                <a:lnTo>
                  <a:pt x="13565" y="1745"/>
                </a:lnTo>
                <a:lnTo>
                  <a:pt x="6505" y="6505"/>
                </a:lnTo>
                <a:lnTo>
                  <a:pt x="1745" y="13565"/>
                </a:lnTo>
                <a:lnTo>
                  <a:pt x="0" y="22211"/>
                </a:lnTo>
                <a:lnTo>
                  <a:pt x="1745" y="30856"/>
                </a:lnTo>
                <a:lnTo>
                  <a:pt x="6506" y="37916"/>
                </a:lnTo>
                <a:lnTo>
                  <a:pt x="13570" y="42676"/>
                </a:lnTo>
                <a:lnTo>
                  <a:pt x="22211" y="44420"/>
                </a:lnTo>
                <a:lnTo>
                  <a:pt x="125338" y="44420"/>
                </a:lnTo>
                <a:lnTo>
                  <a:pt x="133978" y="42675"/>
                </a:lnTo>
                <a:lnTo>
                  <a:pt x="141037" y="37916"/>
                </a:lnTo>
                <a:lnTo>
                  <a:pt x="145796" y="30856"/>
                </a:lnTo>
                <a:lnTo>
                  <a:pt x="147542" y="22211"/>
                </a:lnTo>
                <a:lnTo>
                  <a:pt x="145796" y="13565"/>
                </a:lnTo>
                <a:lnTo>
                  <a:pt x="141036" y="6505"/>
                </a:lnTo>
                <a:lnTo>
                  <a:pt x="133977" y="1745"/>
                </a:lnTo>
                <a:lnTo>
                  <a:pt x="125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08254" y="3262398"/>
            <a:ext cx="141276" cy="34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06635" y="3168764"/>
            <a:ext cx="146685" cy="41275"/>
          </a:xfrm>
          <a:custGeom>
            <a:avLst/>
            <a:gdLst/>
            <a:ahLst/>
            <a:cxnLst/>
            <a:rect l="l" t="t" r="r" b="b"/>
            <a:pathLst>
              <a:path w="146685" h="41275">
                <a:moveTo>
                  <a:pt x="125534" y="0"/>
                </a:moveTo>
                <a:lnTo>
                  <a:pt x="20591" y="0"/>
                </a:lnTo>
                <a:lnTo>
                  <a:pt x="12576" y="1618"/>
                </a:lnTo>
                <a:lnTo>
                  <a:pt x="6031" y="6031"/>
                </a:lnTo>
                <a:lnTo>
                  <a:pt x="1618" y="12576"/>
                </a:lnTo>
                <a:lnTo>
                  <a:pt x="0" y="20591"/>
                </a:lnTo>
                <a:lnTo>
                  <a:pt x="1618" y="28607"/>
                </a:lnTo>
                <a:lnTo>
                  <a:pt x="6031" y="35153"/>
                </a:lnTo>
                <a:lnTo>
                  <a:pt x="12576" y="39566"/>
                </a:lnTo>
                <a:lnTo>
                  <a:pt x="20591" y="41184"/>
                </a:lnTo>
                <a:lnTo>
                  <a:pt x="125534" y="41184"/>
                </a:lnTo>
                <a:lnTo>
                  <a:pt x="133549" y="39566"/>
                </a:lnTo>
                <a:lnTo>
                  <a:pt x="140095" y="35153"/>
                </a:lnTo>
                <a:lnTo>
                  <a:pt x="144508" y="28607"/>
                </a:lnTo>
                <a:lnTo>
                  <a:pt x="146126" y="20591"/>
                </a:lnTo>
                <a:lnTo>
                  <a:pt x="144508" y="12576"/>
                </a:lnTo>
                <a:lnTo>
                  <a:pt x="140095" y="6031"/>
                </a:lnTo>
                <a:lnTo>
                  <a:pt x="133549" y="1618"/>
                </a:lnTo>
                <a:lnTo>
                  <a:pt x="125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09868" y="2905179"/>
            <a:ext cx="142793" cy="673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730527" y="2900417"/>
            <a:ext cx="27305" cy="682625"/>
          </a:xfrm>
          <a:custGeom>
            <a:avLst/>
            <a:gdLst/>
            <a:ahLst/>
            <a:cxnLst/>
            <a:rect l="l" t="t" r="r" b="b"/>
            <a:pathLst>
              <a:path w="27304" h="682625">
                <a:moveTo>
                  <a:pt x="0" y="682604"/>
                </a:moveTo>
                <a:lnTo>
                  <a:pt x="26897" y="682604"/>
                </a:lnTo>
                <a:lnTo>
                  <a:pt x="26897" y="0"/>
                </a:lnTo>
                <a:lnTo>
                  <a:pt x="0" y="0"/>
                </a:lnTo>
                <a:lnTo>
                  <a:pt x="0" y="682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750901" y="3075214"/>
            <a:ext cx="59669" cy="62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51655" y="2979018"/>
            <a:ext cx="61432" cy="70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02009" y="3546487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9771" y="0"/>
                </a:moveTo>
                <a:lnTo>
                  <a:pt x="2818" y="0"/>
                </a:lnTo>
                <a:lnTo>
                  <a:pt x="0" y="6388"/>
                </a:lnTo>
                <a:lnTo>
                  <a:pt x="0" y="22147"/>
                </a:lnTo>
                <a:lnTo>
                  <a:pt x="2818" y="28535"/>
                </a:lnTo>
                <a:lnTo>
                  <a:pt x="9771" y="28535"/>
                </a:lnTo>
                <a:lnTo>
                  <a:pt x="12589" y="22147"/>
                </a:lnTo>
                <a:lnTo>
                  <a:pt x="12589" y="6388"/>
                </a:lnTo>
                <a:lnTo>
                  <a:pt x="977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748382" y="3547958"/>
            <a:ext cx="62230" cy="59055"/>
          </a:xfrm>
          <a:custGeom>
            <a:avLst/>
            <a:gdLst/>
            <a:ahLst/>
            <a:cxnLst/>
            <a:rect l="l" t="t" r="r" b="b"/>
            <a:pathLst>
              <a:path w="62229" h="59054">
                <a:moveTo>
                  <a:pt x="60474" y="0"/>
                </a:moveTo>
                <a:lnTo>
                  <a:pt x="0" y="25985"/>
                </a:lnTo>
                <a:lnTo>
                  <a:pt x="403" y="58835"/>
                </a:lnTo>
                <a:lnTo>
                  <a:pt x="61683" y="26965"/>
                </a:lnTo>
                <a:lnTo>
                  <a:pt x="6047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455824" y="3567079"/>
            <a:ext cx="301625" cy="43180"/>
          </a:xfrm>
          <a:custGeom>
            <a:avLst/>
            <a:gdLst/>
            <a:ahLst/>
            <a:cxnLst/>
            <a:rect l="l" t="t" r="r" b="b"/>
            <a:pathLst>
              <a:path w="301625" h="43179">
                <a:moveTo>
                  <a:pt x="280148" y="0"/>
                </a:moveTo>
                <a:lnTo>
                  <a:pt x="21474" y="0"/>
                </a:lnTo>
                <a:lnTo>
                  <a:pt x="13115" y="1687"/>
                </a:lnTo>
                <a:lnTo>
                  <a:pt x="6289" y="6290"/>
                </a:lnTo>
                <a:lnTo>
                  <a:pt x="1687" y="13116"/>
                </a:lnTo>
                <a:lnTo>
                  <a:pt x="0" y="21475"/>
                </a:lnTo>
                <a:lnTo>
                  <a:pt x="1687" y="29834"/>
                </a:lnTo>
                <a:lnTo>
                  <a:pt x="6290" y="36661"/>
                </a:lnTo>
                <a:lnTo>
                  <a:pt x="13120" y="41263"/>
                </a:lnTo>
                <a:lnTo>
                  <a:pt x="21474" y="42950"/>
                </a:lnTo>
                <a:lnTo>
                  <a:pt x="280154" y="42950"/>
                </a:lnTo>
                <a:lnTo>
                  <a:pt x="288508" y="41262"/>
                </a:lnTo>
                <a:lnTo>
                  <a:pt x="295333" y="36660"/>
                </a:lnTo>
                <a:lnTo>
                  <a:pt x="299935" y="29834"/>
                </a:lnTo>
                <a:lnTo>
                  <a:pt x="301622" y="21475"/>
                </a:lnTo>
                <a:lnTo>
                  <a:pt x="299934" y="13116"/>
                </a:lnTo>
                <a:lnTo>
                  <a:pt x="295332" y="6290"/>
                </a:lnTo>
                <a:lnTo>
                  <a:pt x="288507" y="1687"/>
                </a:lnTo>
                <a:lnTo>
                  <a:pt x="28014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455824" y="3567079"/>
            <a:ext cx="301625" cy="43180"/>
          </a:xfrm>
          <a:custGeom>
            <a:avLst/>
            <a:gdLst/>
            <a:ahLst/>
            <a:cxnLst/>
            <a:rect l="l" t="t" r="r" b="b"/>
            <a:pathLst>
              <a:path w="301625" h="43179">
                <a:moveTo>
                  <a:pt x="0" y="21475"/>
                </a:moveTo>
                <a:lnTo>
                  <a:pt x="1687" y="13116"/>
                </a:lnTo>
                <a:lnTo>
                  <a:pt x="6289" y="6289"/>
                </a:lnTo>
                <a:lnTo>
                  <a:pt x="13116" y="1687"/>
                </a:lnTo>
                <a:lnTo>
                  <a:pt x="21475" y="0"/>
                </a:lnTo>
                <a:lnTo>
                  <a:pt x="280148" y="0"/>
                </a:lnTo>
                <a:lnTo>
                  <a:pt x="288507" y="1687"/>
                </a:lnTo>
                <a:lnTo>
                  <a:pt x="295333" y="6289"/>
                </a:lnTo>
                <a:lnTo>
                  <a:pt x="299935" y="13116"/>
                </a:lnTo>
                <a:lnTo>
                  <a:pt x="301623" y="21475"/>
                </a:lnTo>
                <a:lnTo>
                  <a:pt x="299935" y="29834"/>
                </a:lnTo>
                <a:lnTo>
                  <a:pt x="295333" y="36660"/>
                </a:lnTo>
                <a:lnTo>
                  <a:pt x="288506" y="41262"/>
                </a:lnTo>
                <a:lnTo>
                  <a:pt x="280147" y="42950"/>
                </a:lnTo>
                <a:lnTo>
                  <a:pt x="21475" y="42950"/>
                </a:lnTo>
                <a:lnTo>
                  <a:pt x="13116" y="41262"/>
                </a:lnTo>
                <a:lnTo>
                  <a:pt x="6289" y="36660"/>
                </a:lnTo>
                <a:lnTo>
                  <a:pt x="1687" y="29833"/>
                </a:lnTo>
                <a:lnTo>
                  <a:pt x="0" y="214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471686" y="3576787"/>
            <a:ext cx="269900" cy="238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471686" y="3576787"/>
            <a:ext cx="270510" cy="24130"/>
          </a:xfrm>
          <a:custGeom>
            <a:avLst/>
            <a:gdLst/>
            <a:ahLst/>
            <a:cxnLst/>
            <a:rect l="l" t="t" r="r" b="b"/>
            <a:pathLst>
              <a:path w="270510" h="24129">
                <a:moveTo>
                  <a:pt x="0" y="11914"/>
                </a:moveTo>
                <a:lnTo>
                  <a:pt x="0" y="5334"/>
                </a:lnTo>
                <a:lnTo>
                  <a:pt x="5334" y="0"/>
                </a:lnTo>
                <a:lnTo>
                  <a:pt x="11914" y="0"/>
                </a:lnTo>
                <a:lnTo>
                  <a:pt x="257986" y="0"/>
                </a:lnTo>
                <a:lnTo>
                  <a:pt x="264566" y="0"/>
                </a:lnTo>
                <a:lnTo>
                  <a:pt x="269900" y="5334"/>
                </a:lnTo>
                <a:lnTo>
                  <a:pt x="269900" y="11914"/>
                </a:lnTo>
                <a:lnTo>
                  <a:pt x="269900" y="18494"/>
                </a:lnTo>
                <a:lnTo>
                  <a:pt x="264565" y="23828"/>
                </a:lnTo>
                <a:lnTo>
                  <a:pt x="257985" y="23828"/>
                </a:lnTo>
                <a:lnTo>
                  <a:pt x="11914" y="23828"/>
                </a:lnTo>
                <a:lnTo>
                  <a:pt x="5334" y="23828"/>
                </a:lnTo>
                <a:lnTo>
                  <a:pt x="0" y="18493"/>
                </a:lnTo>
                <a:lnTo>
                  <a:pt x="0" y="1191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98624" y="3479708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90" y="0"/>
                </a:moveTo>
                <a:lnTo>
                  <a:pt x="12148" y="1687"/>
                </a:lnTo>
                <a:lnTo>
                  <a:pt x="5825" y="6290"/>
                </a:lnTo>
                <a:lnTo>
                  <a:pt x="1563" y="13116"/>
                </a:lnTo>
                <a:lnTo>
                  <a:pt x="0" y="21475"/>
                </a:lnTo>
                <a:lnTo>
                  <a:pt x="1563" y="29834"/>
                </a:lnTo>
                <a:lnTo>
                  <a:pt x="5825" y="36660"/>
                </a:lnTo>
                <a:lnTo>
                  <a:pt x="12148" y="41262"/>
                </a:lnTo>
                <a:lnTo>
                  <a:pt x="19890" y="42950"/>
                </a:lnTo>
                <a:lnTo>
                  <a:pt x="27632" y="41262"/>
                </a:lnTo>
                <a:lnTo>
                  <a:pt x="33954" y="36660"/>
                </a:lnTo>
                <a:lnTo>
                  <a:pt x="38217" y="29834"/>
                </a:lnTo>
                <a:lnTo>
                  <a:pt x="39780" y="21475"/>
                </a:lnTo>
                <a:lnTo>
                  <a:pt x="38217" y="13116"/>
                </a:lnTo>
                <a:lnTo>
                  <a:pt x="33954" y="6290"/>
                </a:lnTo>
                <a:lnTo>
                  <a:pt x="27632" y="1687"/>
                </a:lnTo>
                <a:lnTo>
                  <a:pt x="1989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543188" y="3479708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90" y="0"/>
                </a:moveTo>
                <a:lnTo>
                  <a:pt x="12148" y="1687"/>
                </a:lnTo>
                <a:lnTo>
                  <a:pt x="5825" y="6290"/>
                </a:lnTo>
                <a:lnTo>
                  <a:pt x="1563" y="13116"/>
                </a:lnTo>
                <a:lnTo>
                  <a:pt x="0" y="21475"/>
                </a:lnTo>
                <a:lnTo>
                  <a:pt x="1563" y="29834"/>
                </a:lnTo>
                <a:lnTo>
                  <a:pt x="5825" y="36660"/>
                </a:lnTo>
                <a:lnTo>
                  <a:pt x="12148" y="41262"/>
                </a:lnTo>
                <a:lnTo>
                  <a:pt x="19890" y="42950"/>
                </a:lnTo>
                <a:lnTo>
                  <a:pt x="27632" y="41262"/>
                </a:lnTo>
                <a:lnTo>
                  <a:pt x="33954" y="36660"/>
                </a:lnTo>
                <a:lnTo>
                  <a:pt x="38217" y="29834"/>
                </a:lnTo>
                <a:lnTo>
                  <a:pt x="39780" y="21475"/>
                </a:lnTo>
                <a:lnTo>
                  <a:pt x="38217" y="13116"/>
                </a:lnTo>
                <a:lnTo>
                  <a:pt x="33954" y="6290"/>
                </a:lnTo>
                <a:lnTo>
                  <a:pt x="27632" y="1687"/>
                </a:lnTo>
                <a:lnTo>
                  <a:pt x="198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587500" y="3479708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90" y="0"/>
                </a:moveTo>
                <a:lnTo>
                  <a:pt x="12148" y="1618"/>
                </a:lnTo>
                <a:lnTo>
                  <a:pt x="5825" y="6031"/>
                </a:lnTo>
                <a:lnTo>
                  <a:pt x="1563" y="12577"/>
                </a:lnTo>
                <a:lnTo>
                  <a:pt x="0" y="20593"/>
                </a:lnTo>
                <a:lnTo>
                  <a:pt x="1563" y="28608"/>
                </a:lnTo>
                <a:lnTo>
                  <a:pt x="5825" y="35153"/>
                </a:lnTo>
                <a:lnTo>
                  <a:pt x="12148" y="39566"/>
                </a:lnTo>
                <a:lnTo>
                  <a:pt x="19890" y="41184"/>
                </a:lnTo>
                <a:lnTo>
                  <a:pt x="27632" y="39566"/>
                </a:lnTo>
                <a:lnTo>
                  <a:pt x="33954" y="35153"/>
                </a:lnTo>
                <a:lnTo>
                  <a:pt x="38217" y="28608"/>
                </a:lnTo>
                <a:lnTo>
                  <a:pt x="39780" y="20593"/>
                </a:lnTo>
                <a:lnTo>
                  <a:pt x="38217" y="12577"/>
                </a:lnTo>
                <a:lnTo>
                  <a:pt x="33954" y="6031"/>
                </a:lnTo>
                <a:lnTo>
                  <a:pt x="27632" y="1618"/>
                </a:lnTo>
                <a:lnTo>
                  <a:pt x="1989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87705" y="3319382"/>
            <a:ext cx="22225" cy="224154"/>
          </a:xfrm>
          <a:custGeom>
            <a:avLst/>
            <a:gdLst/>
            <a:ahLst/>
            <a:cxnLst/>
            <a:rect l="l" t="t" r="r" b="b"/>
            <a:pathLst>
              <a:path w="22225" h="224154">
                <a:moveTo>
                  <a:pt x="0" y="223867"/>
                </a:moveTo>
                <a:lnTo>
                  <a:pt x="22156" y="223867"/>
                </a:lnTo>
                <a:lnTo>
                  <a:pt x="22156" y="0"/>
                </a:lnTo>
                <a:lnTo>
                  <a:pt x="0" y="0"/>
                </a:lnTo>
                <a:lnTo>
                  <a:pt x="0" y="223867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82943" y="3314620"/>
            <a:ext cx="31750" cy="233679"/>
          </a:xfrm>
          <a:custGeom>
            <a:avLst/>
            <a:gdLst/>
            <a:ahLst/>
            <a:cxnLst/>
            <a:rect l="l" t="t" r="r" b="b"/>
            <a:pathLst>
              <a:path w="31750" h="233679">
                <a:moveTo>
                  <a:pt x="0" y="233394"/>
                </a:moveTo>
                <a:lnTo>
                  <a:pt x="31681" y="233394"/>
                </a:lnTo>
                <a:lnTo>
                  <a:pt x="31681" y="0"/>
                </a:lnTo>
                <a:lnTo>
                  <a:pt x="0" y="0"/>
                </a:lnTo>
                <a:lnTo>
                  <a:pt x="0" y="233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90385" y="3325867"/>
            <a:ext cx="711199" cy="6699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93425" y="3390130"/>
            <a:ext cx="345813" cy="3067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893010" y="3241729"/>
            <a:ext cx="711200" cy="6699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955359" y="3305993"/>
            <a:ext cx="345813" cy="306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900826" y="5744971"/>
            <a:ext cx="642175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Three segments, all destined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spc="-5">
                <a:latin typeface="Calibri"/>
                <a:cs typeface="Calibri"/>
              </a:rPr>
              <a:t>IP address: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B,</a:t>
            </a:r>
            <a:endParaRPr sz="2400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  <a:spcBef>
                <a:spcPts val="25"/>
              </a:spcBef>
            </a:pPr>
            <a:r>
              <a:rPr sz="2400" spc="-10">
                <a:latin typeface="Calibri"/>
                <a:cs typeface="Calibri"/>
              </a:rPr>
              <a:t>dest </a:t>
            </a:r>
            <a:r>
              <a:rPr sz="2400" spc="-5">
                <a:latin typeface="Calibri"/>
                <a:cs typeface="Calibri"/>
              </a:rPr>
              <a:t>port: 80 </a:t>
            </a:r>
            <a:r>
              <a:rPr sz="2400" spc="-15">
                <a:latin typeface="Calibri"/>
                <a:cs typeface="Calibri"/>
              </a:rPr>
              <a:t>are </a:t>
            </a:r>
            <a:r>
              <a:rPr sz="2400" spc="-10">
                <a:latin typeface="Calibri"/>
                <a:cs typeface="Calibri"/>
              </a:rPr>
              <a:t>demultiplexed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i="1" spc="-5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sz="2400" i="1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sockets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4454236" y="5186417"/>
            <a:ext cx="1017905" cy="412750"/>
          </a:xfrm>
          <a:custGeom>
            <a:avLst/>
            <a:gdLst/>
            <a:ahLst/>
            <a:cxnLst/>
            <a:rect l="l" t="t" r="r" b="b"/>
            <a:pathLst>
              <a:path w="1017904" h="412750">
                <a:moveTo>
                  <a:pt x="0" y="206352"/>
                </a:moveTo>
                <a:lnTo>
                  <a:pt x="15540" y="155543"/>
                </a:lnTo>
                <a:lnTo>
                  <a:pt x="59618" y="109345"/>
                </a:lnTo>
                <a:lnTo>
                  <a:pt x="128418" y="69305"/>
                </a:lnTo>
                <a:lnTo>
                  <a:pt x="170897" y="52078"/>
                </a:lnTo>
                <a:lnTo>
                  <a:pt x="218127" y="36971"/>
                </a:lnTo>
                <a:lnTo>
                  <a:pt x="269629" y="24177"/>
                </a:lnTo>
                <a:lnTo>
                  <a:pt x="324928" y="13889"/>
                </a:lnTo>
                <a:lnTo>
                  <a:pt x="383547" y="6302"/>
                </a:lnTo>
                <a:lnTo>
                  <a:pt x="445008" y="1607"/>
                </a:lnTo>
                <a:lnTo>
                  <a:pt x="508836" y="0"/>
                </a:lnTo>
                <a:lnTo>
                  <a:pt x="572663" y="1607"/>
                </a:lnTo>
                <a:lnTo>
                  <a:pt x="634124" y="6302"/>
                </a:lnTo>
                <a:lnTo>
                  <a:pt x="692743" y="13889"/>
                </a:lnTo>
                <a:lnTo>
                  <a:pt x="748042" y="24177"/>
                </a:lnTo>
                <a:lnTo>
                  <a:pt x="799544" y="36971"/>
                </a:lnTo>
                <a:lnTo>
                  <a:pt x="846774" y="52078"/>
                </a:lnTo>
                <a:lnTo>
                  <a:pt x="889253" y="69305"/>
                </a:lnTo>
                <a:lnTo>
                  <a:pt x="926505" y="88458"/>
                </a:lnTo>
                <a:lnTo>
                  <a:pt x="983421" y="131771"/>
                </a:lnTo>
                <a:lnTo>
                  <a:pt x="1013707" y="180468"/>
                </a:lnTo>
                <a:lnTo>
                  <a:pt x="1017672" y="206352"/>
                </a:lnTo>
                <a:lnTo>
                  <a:pt x="1013707" y="232236"/>
                </a:lnTo>
                <a:lnTo>
                  <a:pt x="983421" y="280933"/>
                </a:lnTo>
                <a:lnTo>
                  <a:pt x="926505" y="324246"/>
                </a:lnTo>
                <a:lnTo>
                  <a:pt x="889253" y="343399"/>
                </a:lnTo>
                <a:lnTo>
                  <a:pt x="846774" y="360626"/>
                </a:lnTo>
                <a:lnTo>
                  <a:pt x="799544" y="375733"/>
                </a:lnTo>
                <a:lnTo>
                  <a:pt x="748042" y="388527"/>
                </a:lnTo>
                <a:lnTo>
                  <a:pt x="692743" y="398815"/>
                </a:lnTo>
                <a:lnTo>
                  <a:pt x="634124" y="406402"/>
                </a:lnTo>
                <a:lnTo>
                  <a:pt x="572663" y="411097"/>
                </a:lnTo>
                <a:lnTo>
                  <a:pt x="508836" y="412705"/>
                </a:lnTo>
                <a:lnTo>
                  <a:pt x="445008" y="411097"/>
                </a:lnTo>
                <a:lnTo>
                  <a:pt x="383547" y="406402"/>
                </a:lnTo>
                <a:lnTo>
                  <a:pt x="324928" y="398815"/>
                </a:lnTo>
                <a:lnTo>
                  <a:pt x="269629" y="388527"/>
                </a:lnTo>
                <a:lnTo>
                  <a:pt x="218127" y="375733"/>
                </a:lnTo>
                <a:lnTo>
                  <a:pt x="170897" y="360626"/>
                </a:lnTo>
                <a:lnTo>
                  <a:pt x="128418" y="343399"/>
                </a:lnTo>
                <a:lnTo>
                  <a:pt x="91166" y="324246"/>
                </a:lnTo>
                <a:lnTo>
                  <a:pt x="34250" y="280933"/>
                </a:lnTo>
                <a:lnTo>
                  <a:pt x="3964" y="232236"/>
                </a:lnTo>
                <a:lnTo>
                  <a:pt x="0" y="206352"/>
                </a:lnTo>
                <a:close/>
              </a:path>
            </a:pathLst>
          </a:custGeom>
          <a:ln w="3810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577599" y="4694309"/>
            <a:ext cx="1017905" cy="412750"/>
          </a:xfrm>
          <a:custGeom>
            <a:avLst/>
            <a:gdLst/>
            <a:ahLst/>
            <a:cxnLst/>
            <a:rect l="l" t="t" r="r" b="b"/>
            <a:pathLst>
              <a:path w="1017904" h="412750">
                <a:moveTo>
                  <a:pt x="0" y="206352"/>
                </a:moveTo>
                <a:lnTo>
                  <a:pt x="15540" y="155543"/>
                </a:lnTo>
                <a:lnTo>
                  <a:pt x="59618" y="109345"/>
                </a:lnTo>
                <a:lnTo>
                  <a:pt x="128418" y="69305"/>
                </a:lnTo>
                <a:lnTo>
                  <a:pt x="170897" y="52078"/>
                </a:lnTo>
                <a:lnTo>
                  <a:pt x="218127" y="36971"/>
                </a:lnTo>
                <a:lnTo>
                  <a:pt x="269629" y="24177"/>
                </a:lnTo>
                <a:lnTo>
                  <a:pt x="324928" y="13889"/>
                </a:lnTo>
                <a:lnTo>
                  <a:pt x="383547" y="6302"/>
                </a:lnTo>
                <a:lnTo>
                  <a:pt x="445008" y="1607"/>
                </a:lnTo>
                <a:lnTo>
                  <a:pt x="508836" y="0"/>
                </a:lnTo>
                <a:lnTo>
                  <a:pt x="572663" y="1607"/>
                </a:lnTo>
                <a:lnTo>
                  <a:pt x="634124" y="6302"/>
                </a:lnTo>
                <a:lnTo>
                  <a:pt x="692743" y="13889"/>
                </a:lnTo>
                <a:lnTo>
                  <a:pt x="748042" y="24177"/>
                </a:lnTo>
                <a:lnTo>
                  <a:pt x="799544" y="36971"/>
                </a:lnTo>
                <a:lnTo>
                  <a:pt x="846774" y="52078"/>
                </a:lnTo>
                <a:lnTo>
                  <a:pt x="889253" y="69305"/>
                </a:lnTo>
                <a:lnTo>
                  <a:pt x="926505" y="88458"/>
                </a:lnTo>
                <a:lnTo>
                  <a:pt x="983421" y="131771"/>
                </a:lnTo>
                <a:lnTo>
                  <a:pt x="1013707" y="180468"/>
                </a:lnTo>
                <a:lnTo>
                  <a:pt x="1017672" y="206352"/>
                </a:lnTo>
                <a:lnTo>
                  <a:pt x="1013707" y="232236"/>
                </a:lnTo>
                <a:lnTo>
                  <a:pt x="983421" y="280933"/>
                </a:lnTo>
                <a:lnTo>
                  <a:pt x="926505" y="324246"/>
                </a:lnTo>
                <a:lnTo>
                  <a:pt x="889253" y="343399"/>
                </a:lnTo>
                <a:lnTo>
                  <a:pt x="846774" y="360626"/>
                </a:lnTo>
                <a:lnTo>
                  <a:pt x="799544" y="375733"/>
                </a:lnTo>
                <a:lnTo>
                  <a:pt x="748042" y="388527"/>
                </a:lnTo>
                <a:lnTo>
                  <a:pt x="692743" y="398815"/>
                </a:lnTo>
                <a:lnTo>
                  <a:pt x="634124" y="406402"/>
                </a:lnTo>
                <a:lnTo>
                  <a:pt x="572663" y="411097"/>
                </a:lnTo>
                <a:lnTo>
                  <a:pt x="508836" y="412705"/>
                </a:lnTo>
                <a:lnTo>
                  <a:pt x="445008" y="411097"/>
                </a:lnTo>
                <a:lnTo>
                  <a:pt x="383547" y="406402"/>
                </a:lnTo>
                <a:lnTo>
                  <a:pt x="324928" y="398815"/>
                </a:lnTo>
                <a:lnTo>
                  <a:pt x="269629" y="388527"/>
                </a:lnTo>
                <a:lnTo>
                  <a:pt x="218127" y="375733"/>
                </a:lnTo>
                <a:lnTo>
                  <a:pt x="170897" y="360626"/>
                </a:lnTo>
                <a:lnTo>
                  <a:pt x="128418" y="343399"/>
                </a:lnTo>
                <a:lnTo>
                  <a:pt x="91166" y="324246"/>
                </a:lnTo>
                <a:lnTo>
                  <a:pt x="34250" y="280933"/>
                </a:lnTo>
                <a:lnTo>
                  <a:pt x="3964" y="232236"/>
                </a:lnTo>
                <a:lnTo>
                  <a:pt x="0" y="206352"/>
                </a:lnTo>
                <a:close/>
              </a:path>
            </a:pathLst>
          </a:custGeom>
          <a:ln w="3810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631574" y="5530881"/>
            <a:ext cx="1017905" cy="412750"/>
          </a:xfrm>
          <a:custGeom>
            <a:avLst/>
            <a:gdLst/>
            <a:ahLst/>
            <a:cxnLst/>
            <a:rect l="l" t="t" r="r" b="b"/>
            <a:pathLst>
              <a:path w="1017904" h="412750">
                <a:moveTo>
                  <a:pt x="0" y="206352"/>
                </a:moveTo>
                <a:lnTo>
                  <a:pt x="15540" y="155543"/>
                </a:lnTo>
                <a:lnTo>
                  <a:pt x="59618" y="109345"/>
                </a:lnTo>
                <a:lnTo>
                  <a:pt x="128418" y="69305"/>
                </a:lnTo>
                <a:lnTo>
                  <a:pt x="170897" y="52078"/>
                </a:lnTo>
                <a:lnTo>
                  <a:pt x="218127" y="36971"/>
                </a:lnTo>
                <a:lnTo>
                  <a:pt x="269629" y="24177"/>
                </a:lnTo>
                <a:lnTo>
                  <a:pt x="324928" y="13889"/>
                </a:lnTo>
                <a:lnTo>
                  <a:pt x="383547" y="6302"/>
                </a:lnTo>
                <a:lnTo>
                  <a:pt x="445008" y="1607"/>
                </a:lnTo>
                <a:lnTo>
                  <a:pt x="508836" y="0"/>
                </a:lnTo>
                <a:lnTo>
                  <a:pt x="572663" y="1607"/>
                </a:lnTo>
                <a:lnTo>
                  <a:pt x="634124" y="6302"/>
                </a:lnTo>
                <a:lnTo>
                  <a:pt x="692743" y="13889"/>
                </a:lnTo>
                <a:lnTo>
                  <a:pt x="748042" y="24177"/>
                </a:lnTo>
                <a:lnTo>
                  <a:pt x="799544" y="36971"/>
                </a:lnTo>
                <a:lnTo>
                  <a:pt x="846774" y="52078"/>
                </a:lnTo>
                <a:lnTo>
                  <a:pt x="889253" y="69305"/>
                </a:lnTo>
                <a:lnTo>
                  <a:pt x="926505" y="88458"/>
                </a:lnTo>
                <a:lnTo>
                  <a:pt x="983421" y="131771"/>
                </a:lnTo>
                <a:lnTo>
                  <a:pt x="1013707" y="180468"/>
                </a:lnTo>
                <a:lnTo>
                  <a:pt x="1017672" y="206352"/>
                </a:lnTo>
                <a:lnTo>
                  <a:pt x="1013707" y="232236"/>
                </a:lnTo>
                <a:lnTo>
                  <a:pt x="983421" y="280933"/>
                </a:lnTo>
                <a:lnTo>
                  <a:pt x="926505" y="324246"/>
                </a:lnTo>
                <a:lnTo>
                  <a:pt x="889253" y="343399"/>
                </a:lnTo>
                <a:lnTo>
                  <a:pt x="846774" y="360626"/>
                </a:lnTo>
                <a:lnTo>
                  <a:pt x="799544" y="375733"/>
                </a:lnTo>
                <a:lnTo>
                  <a:pt x="748042" y="388527"/>
                </a:lnTo>
                <a:lnTo>
                  <a:pt x="692743" y="398815"/>
                </a:lnTo>
                <a:lnTo>
                  <a:pt x="634124" y="406402"/>
                </a:lnTo>
                <a:lnTo>
                  <a:pt x="572663" y="411097"/>
                </a:lnTo>
                <a:lnTo>
                  <a:pt x="508836" y="412705"/>
                </a:lnTo>
                <a:lnTo>
                  <a:pt x="445008" y="411097"/>
                </a:lnTo>
                <a:lnTo>
                  <a:pt x="383547" y="406402"/>
                </a:lnTo>
                <a:lnTo>
                  <a:pt x="324928" y="398815"/>
                </a:lnTo>
                <a:lnTo>
                  <a:pt x="269629" y="388527"/>
                </a:lnTo>
                <a:lnTo>
                  <a:pt x="218127" y="375733"/>
                </a:lnTo>
                <a:lnTo>
                  <a:pt x="170897" y="360626"/>
                </a:lnTo>
                <a:lnTo>
                  <a:pt x="128418" y="343399"/>
                </a:lnTo>
                <a:lnTo>
                  <a:pt x="91166" y="324246"/>
                </a:lnTo>
                <a:lnTo>
                  <a:pt x="34250" y="280933"/>
                </a:lnTo>
                <a:lnTo>
                  <a:pt x="3964" y="232236"/>
                </a:lnTo>
                <a:lnTo>
                  <a:pt x="0" y="206352"/>
                </a:lnTo>
                <a:close/>
              </a:path>
            </a:pathLst>
          </a:custGeom>
          <a:ln w="3810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92538" y="1073699"/>
            <a:ext cx="1474755" cy="6448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458" y="133288"/>
            <a:ext cx="972947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40">
                <a:solidFill>
                  <a:srgbClr val="0000A3"/>
                </a:solidFill>
                <a:latin typeface="Calibri Light"/>
                <a:cs typeface="Calibri Light"/>
              </a:rPr>
              <a:t>Connectionless </a:t>
            </a:r>
            <a:r>
              <a:rPr sz="4300" b="0" spc="35">
                <a:solidFill>
                  <a:srgbClr val="0000A3"/>
                </a:solidFill>
                <a:latin typeface="Calibri Light"/>
                <a:cs typeface="Calibri Light"/>
              </a:rPr>
              <a:t>demultiplexing: </a:t>
            </a:r>
            <a:r>
              <a:rPr sz="4300" b="0" spc="50">
                <a:solidFill>
                  <a:srgbClr val="0000A3"/>
                </a:solidFill>
                <a:latin typeface="Calibri Light"/>
                <a:cs typeface="Calibri Light"/>
              </a:rPr>
              <a:t>an</a:t>
            </a:r>
            <a:r>
              <a:rPr sz="4300" b="0" spc="20">
                <a:solidFill>
                  <a:srgbClr val="0000A3"/>
                </a:solidFill>
                <a:latin typeface="Calibri Light"/>
                <a:cs typeface="Calibri Light"/>
              </a:rPr>
              <a:t> </a:t>
            </a:r>
            <a:r>
              <a:rPr sz="4300" b="0" spc="25">
                <a:solidFill>
                  <a:srgbClr val="0000A3"/>
                </a:solidFill>
                <a:latin typeface="Calibri Light"/>
                <a:cs typeface="Calibri Light"/>
              </a:rPr>
              <a:t>example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7727" y="1357884"/>
            <a:ext cx="2941955" cy="8483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6055" marR="5080" indent="-173355">
              <a:lnSpc>
                <a:spcPct val="85000"/>
              </a:lnSpc>
              <a:spcBef>
                <a:spcPts val="459"/>
              </a:spcBef>
            </a:pPr>
            <a:r>
              <a:rPr sz="2000" b="1" spc="-5">
                <a:latin typeface="Courier New"/>
                <a:cs typeface="Courier New"/>
              </a:rPr>
              <a:t>DatagramSocket  serverSocket </a:t>
            </a:r>
            <a:r>
              <a:rPr sz="2000" b="1">
                <a:latin typeface="Courier New"/>
                <a:cs typeface="Courier New"/>
              </a:rPr>
              <a:t>=</a:t>
            </a:r>
            <a:r>
              <a:rPr sz="2000" b="1" spc="-100">
                <a:latin typeface="Courier New"/>
                <a:cs typeface="Courier New"/>
              </a:rPr>
              <a:t> </a:t>
            </a:r>
            <a:r>
              <a:rPr sz="2000" b="1" spc="-5">
                <a:latin typeface="Courier New"/>
                <a:cs typeface="Courier New"/>
              </a:rPr>
              <a:t>new  DatagramSocket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0127" y="2196084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Courier New"/>
                <a:cs typeface="Courier New"/>
              </a:rPr>
              <a:t>(</a:t>
            </a:r>
            <a:r>
              <a:rPr sz="2000" b="1" spc="-5">
                <a:solidFill>
                  <a:srgbClr val="CC0000"/>
                </a:solidFill>
                <a:latin typeface="Courier New"/>
                <a:cs typeface="Courier New"/>
              </a:rPr>
              <a:t>6428</a:t>
            </a:r>
            <a:r>
              <a:rPr sz="2000" b="1" spc="-5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9806" y="2502913"/>
            <a:ext cx="552450" cy="208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99806" y="2502913"/>
            <a:ext cx="552450" cy="2082800"/>
          </a:xfrm>
          <a:custGeom>
            <a:avLst/>
            <a:gdLst/>
            <a:ahLst/>
            <a:cxnLst/>
            <a:rect l="l" t="t" r="r" b="b"/>
            <a:pathLst>
              <a:path w="552450" h="2082800">
                <a:moveTo>
                  <a:pt x="0" y="2073275"/>
                </a:moveTo>
                <a:lnTo>
                  <a:pt x="552450" y="0"/>
                </a:lnTo>
                <a:lnTo>
                  <a:pt x="542925" y="1997075"/>
                </a:lnTo>
                <a:lnTo>
                  <a:pt x="285750" y="2082800"/>
                </a:lnTo>
                <a:lnTo>
                  <a:pt x="0" y="2073275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5331" y="2807713"/>
            <a:ext cx="460375" cy="2193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5331" y="2807713"/>
            <a:ext cx="460375" cy="2193925"/>
          </a:xfrm>
          <a:custGeom>
            <a:avLst/>
            <a:gdLst/>
            <a:ahLst/>
            <a:cxnLst/>
            <a:rect l="l" t="t" r="r" b="b"/>
            <a:pathLst>
              <a:path w="460375" h="2193925">
                <a:moveTo>
                  <a:pt x="23812" y="2193925"/>
                </a:moveTo>
                <a:lnTo>
                  <a:pt x="0" y="2159000"/>
                </a:lnTo>
                <a:lnTo>
                  <a:pt x="460375" y="0"/>
                </a:lnTo>
                <a:lnTo>
                  <a:pt x="450850" y="1997075"/>
                </a:lnTo>
                <a:lnTo>
                  <a:pt x="288925" y="2193925"/>
                </a:lnTo>
                <a:lnTo>
                  <a:pt x="23812" y="2193925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0156" y="2774376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6" y="0"/>
                </a:lnTo>
                <a:lnTo>
                  <a:pt x="1296986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2056" y="2828351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2056" y="2828351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3"/>
                </a:lnTo>
                <a:lnTo>
                  <a:pt x="0" y="197961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7567" y="3590351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51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7293" y="3590351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>
                <a:moveTo>
                  <a:pt x="0" y="0"/>
                </a:moveTo>
                <a:lnTo>
                  <a:pt x="309562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96343" y="3604260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9517" y="3909438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5231" y="421900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5231" y="450475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96343" y="4509516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6343" y="4223004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link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496343" y="3927348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8606" y="3104576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0" y="237608"/>
                </a:lnTo>
                <a:lnTo>
                  <a:pt x="592406" y="183113"/>
                </a:lnTo>
                <a:lnTo>
                  <a:pt x="598486" y="152400"/>
                </a:lnTo>
                <a:lnTo>
                  <a:pt x="592406" y="121686"/>
                </a:lnTo>
                <a:lnTo>
                  <a:pt x="547380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06149" y="3927348"/>
            <a:ext cx="186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18606" y="3104576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3" y="0"/>
                </a:lnTo>
                <a:lnTo>
                  <a:pt x="359551" y="3096"/>
                </a:lnTo>
                <a:lnTo>
                  <a:pt x="415722" y="11976"/>
                </a:lnTo>
                <a:lnTo>
                  <a:pt x="466553" y="26027"/>
                </a:lnTo>
                <a:lnTo>
                  <a:pt x="510840" y="44636"/>
                </a:lnTo>
                <a:lnTo>
                  <a:pt x="547380" y="67191"/>
                </a:lnTo>
                <a:lnTo>
                  <a:pt x="592407" y="121686"/>
                </a:lnTo>
                <a:lnTo>
                  <a:pt x="598487" y="152400"/>
                </a:lnTo>
                <a:lnTo>
                  <a:pt x="592407" y="183113"/>
                </a:lnTo>
                <a:lnTo>
                  <a:pt x="547380" y="237608"/>
                </a:lnTo>
                <a:lnTo>
                  <a:pt x="510840" y="260163"/>
                </a:lnTo>
                <a:lnTo>
                  <a:pt x="466553" y="278772"/>
                </a:lnTo>
                <a:lnTo>
                  <a:pt x="415722" y="292823"/>
                </a:lnTo>
                <a:lnTo>
                  <a:pt x="359551" y="301703"/>
                </a:lnTo>
                <a:lnTo>
                  <a:pt x="299243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96343" y="2801619"/>
            <a:ext cx="1244600" cy="58928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490"/>
              </a:spcBef>
            </a:pPr>
            <a:r>
              <a:rPr sz="1400" spc="-5"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600" spc="-5">
                <a:latin typeface="Arial"/>
                <a:cs typeface="Arial"/>
              </a:rPr>
              <a:t>P3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86856" y="3428426"/>
            <a:ext cx="621030" cy="228600"/>
          </a:xfrm>
          <a:custGeom>
            <a:avLst/>
            <a:gdLst/>
            <a:ahLst/>
            <a:cxnLst/>
            <a:rect l="l" t="t" r="r" b="b"/>
            <a:pathLst>
              <a:path w="621029" h="228600">
                <a:moveTo>
                  <a:pt x="0" y="0"/>
                </a:moveTo>
                <a:lnTo>
                  <a:pt x="620711" y="0"/>
                </a:lnTo>
                <a:lnTo>
                  <a:pt x="620711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6856" y="3428426"/>
            <a:ext cx="621030" cy="228600"/>
          </a:xfrm>
          <a:custGeom>
            <a:avLst/>
            <a:gdLst/>
            <a:ahLst/>
            <a:cxnLst/>
            <a:rect l="l" t="t" r="r" b="b"/>
            <a:pathLst>
              <a:path w="621029" h="228600">
                <a:moveTo>
                  <a:pt x="0" y="0"/>
                </a:moveTo>
                <a:lnTo>
                  <a:pt x="620712" y="0"/>
                </a:lnTo>
                <a:lnTo>
                  <a:pt x="620712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08611" y="3458143"/>
            <a:ext cx="370205" cy="173990"/>
          </a:xfrm>
          <a:custGeom>
            <a:avLst/>
            <a:gdLst/>
            <a:ahLst/>
            <a:cxnLst/>
            <a:rect l="l" t="t" r="r" b="b"/>
            <a:pathLst>
              <a:path w="370204" h="173989">
                <a:moveTo>
                  <a:pt x="0" y="0"/>
                </a:moveTo>
                <a:lnTo>
                  <a:pt x="370039" y="0"/>
                </a:lnTo>
                <a:lnTo>
                  <a:pt x="370039" y="173735"/>
                </a:lnTo>
                <a:lnTo>
                  <a:pt x="0" y="1737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8611" y="3458143"/>
            <a:ext cx="370205" cy="173990"/>
          </a:xfrm>
          <a:custGeom>
            <a:avLst/>
            <a:gdLst/>
            <a:ahLst/>
            <a:cxnLst/>
            <a:rect l="l" t="t" r="r" b="b"/>
            <a:pathLst>
              <a:path w="370204" h="173989">
                <a:moveTo>
                  <a:pt x="0" y="0"/>
                </a:moveTo>
                <a:lnTo>
                  <a:pt x="370040" y="0"/>
                </a:lnTo>
                <a:lnTo>
                  <a:pt x="370040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02524" y="3561014"/>
            <a:ext cx="64769" cy="59690"/>
          </a:xfrm>
          <a:custGeom>
            <a:avLst/>
            <a:gdLst/>
            <a:ahLst/>
            <a:cxnLst/>
            <a:rect l="l" t="t" r="r" b="b"/>
            <a:pathLst>
              <a:path w="64770" h="59689">
                <a:moveTo>
                  <a:pt x="0" y="0"/>
                </a:moveTo>
                <a:lnTo>
                  <a:pt x="64458" y="0"/>
                </a:lnTo>
                <a:lnTo>
                  <a:pt x="64458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2524" y="3561014"/>
            <a:ext cx="64769" cy="59690"/>
          </a:xfrm>
          <a:custGeom>
            <a:avLst/>
            <a:gdLst/>
            <a:ahLst/>
            <a:cxnLst/>
            <a:rect l="l" t="t" r="r" b="b"/>
            <a:pathLst>
              <a:path w="64770" h="59689">
                <a:moveTo>
                  <a:pt x="0" y="0"/>
                </a:moveTo>
                <a:lnTo>
                  <a:pt x="64459" y="0"/>
                </a:lnTo>
                <a:lnTo>
                  <a:pt x="64459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13117" y="3563299"/>
            <a:ext cx="64769" cy="62230"/>
          </a:xfrm>
          <a:custGeom>
            <a:avLst/>
            <a:gdLst/>
            <a:ahLst/>
            <a:cxnLst/>
            <a:rect l="l" t="t" r="r" b="b"/>
            <a:pathLst>
              <a:path w="64769" h="62229">
                <a:moveTo>
                  <a:pt x="0" y="0"/>
                </a:moveTo>
                <a:lnTo>
                  <a:pt x="64458" y="0"/>
                </a:lnTo>
                <a:lnTo>
                  <a:pt x="64458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13117" y="3563299"/>
            <a:ext cx="64769" cy="62230"/>
          </a:xfrm>
          <a:custGeom>
            <a:avLst/>
            <a:gdLst/>
            <a:ahLst/>
            <a:cxnLst/>
            <a:rect l="l" t="t" r="r" b="b"/>
            <a:pathLst>
              <a:path w="64769" h="62229">
                <a:moveTo>
                  <a:pt x="0" y="0"/>
                </a:moveTo>
                <a:lnTo>
                  <a:pt x="64459" y="0"/>
                </a:lnTo>
                <a:lnTo>
                  <a:pt x="64459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47492" y="2541013"/>
            <a:ext cx="1497330" cy="1981200"/>
          </a:xfrm>
          <a:custGeom>
            <a:avLst/>
            <a:gdLst/>
            <a:ahLst/>
            <a:cxnLst/>
            <a:rect l="l" t="t" r="r" b="b"/>
            <a:pathLst>
              <a:path w="1497329" h="1981200">
                <a:moveTo>
                  <a:pt x="0" y="0"/>
                </a:moveTo>
                <a:lnTo>
                  <a:pt x="1497013" y="0"/>
                </a:lnTo>
                <a:lnTo>
                  <a:pt x="1497013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12567" y="2594988"/>
            <a:ext cx="1473200" cy="1979930"/>
          </a:xfrm>
          <a:custGeom>
            <a:avLst/>
            <a:gdLst/>
            <a:ahLst/>
            <a:cxnLst/>
            <a:rect l="l" t="t" r="r" b="b"/>
            <a:pathLst>
              <a:path w="1473200" h="1979929">
                <a:moveTo>
                  <a:pt x="0" y="0"/>
                </a:moveTo>
                <a:lnTo>
                  <a:pt x="1473200" y="0"/>
                </a:lnTo>
                <a:lnTo>
                  <a:pt x="1473200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12567" y="2594988"/>
            <a:ext cx="1473200" cy="1979930"/>
          </a:xfrm>
          <a:custGeom>
            <a:avLst/>
            <a:gdLst/>
            <a:ahLst/>
            <a:cxnLst/>
            <a:rect l="l" t="t" r="r" b="b"/>
            <a:pathLst>
              <a:path w="1473200" h="1979929">
                <a:moveTo>
                  <a:pt x="0" y="0"/>
                </a:moveTo>
                <a:lnTo>
                  <a:pt x="1473200" y="0"/>
                </a:lnTo>
                <a:lnTo>
                  <a:pt x="1473200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0492" y="336651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212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4630" y="3366513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1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326855" y="3381755"/>
            <a:ext cx="1444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12567" y="4292026"/>
            <a:ext cx="1473200" cy="28257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35"/>
              </a:spcBef>
            </a:pPr>
            <a:r>
              <a:rPr sz="1400" spc="-5"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12567" y="3993576"/>
            <a:ext cx="1473200" cy="2984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55"/>
              </a:spcBef>
            </a:pPr>
            <a:r>
              <a:rPr sz="1400">
                <a:latin typeface="Tahoma"/>
                <a:cs typeface="Tahoma"/>
              </a:rPr>
              <a:t>link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312567" y="3682426"/>
            <a:ext cx="1473200" cy="31115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250"/>
              </a:spcBef>
            </a:pPr>
            <a:r>
              <a:rPr sz="1400" spc="-5"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31667" y="2901376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5" y="0"/>
                </a:moveTo>
                <a:lnTo>
                  <a:pt x="238936" y="3096"/>
                </a:lnTo>
                <a:lnTo>
                  <a:pt x="182765" y="11976"/>
                </a:lnTo>
                <a:lnTo>
                  <a:pt x="131934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4" y="278772"/>
                </a:lnTo>
                <a:lnTo>
                  <a:pt x="182765" y="292823"/>
                </a:lnTo>
                <a:lnTo>
                  <a:pt x="238936" y="301703"/>
                </a:lnTo>
                <a:lnTo>
                  <a:pt x="299245" y="304800"/>
                </a:lnTo>
                <a:lnTo>
                  <a:pt x="359553" y="301703"/>
                </a:lnTo>
                <a:lnTo>
                  <a:pt x="415724" y="292823"/>
                </a:lnTo>
                <a:lnTo>
                  <a:pt x="466554" y="278772"/>
                </a:lnTo>
                <a:lnTo>
                  <a:pt x="510842" y="260162"/>
                </a:lnTo>
                <a:lnTo>
                  <a:pt x="547382" y="237608"/>
                </a:lnTo>
                <a:lnTo>
                  <a:pt x="592409" y="183113"/>
                </a:lnTo>
                <a:lnTo>
                  <a:pt x="598488" y="152400"/>
                </a:lnTo>
                <a:lnTo>
                  <a:pt x="592409" y="121686"/>
                </a:lnTo>
                <a:lnTo>
                  <a:pt x="547382" y="67191"/>
                </a:lnTo>
                <a:lnTo>
                  <a:pt x="510842" y="44637"/>
                </a:lnTo>
                <a:lnTo>
                  <a:pt x="466554" y="26027"/>
                </a:lnTo>
                <a:lnTo>
                  <a:pt x="415724" y="11976"/>
                </a:lnTo>
                <a:lnTo>
                  <a:pt x="359553" y="3096"/>
                </a:lnTo>
                <a:lnTo>
                  <a:pt x="299245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31667" y="2901376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26855" y="2497581"/>
            <a:ext cx="1444625" cy="6921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1400" spc="-5"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marR="28575" algn="ctr">
              <a:lnSpc>
                <a:spcPct val="100000"/>
              </a:lnSpc>
              <a:spcBef>
                <a:spcPts val="880"/>
              </a:spcBef>
            </a:pPr>
            <a:r>
              <a:rPr sz="1600" spc="-5">
                <a:latin typeface="Arial"/>
                <a:cs typeface="Arial"/>
              </a:rPr>
              <a:t>P1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03081" y="3217288"/>
            <a:ext cx="887730" cy="228600"/>
          </a:xfrm>
          <a:custGeom>
            <a:avLst/>
            <a:gdLst/>
            <a:ahLst/>
            <a:cxnLst/>
            <a:rect l="l" t="t" r="r" b="b"/>
            <a:pathLst>
              <a:path w="887729" h="228600">
                <a:moveTo>
                  <a:pt x="0" y="0"/>
                </a:moveTo>
                <a:lnTo>
                  <a:pt x="887411" y="0"/>
                </a:lnTo>
                <a:lnTo>
                  <a:pt x="887411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03081" y="3217288"/>
            <a:ext cx="887730" cy="228600"/>
          </a:xfrm>
          <a:custGeom>
            <a:avLst/>
            <a:gdLst/>
            <a:ahLst/>
            <a:cxnLst/>
            <a:rect l="l" t="t" r="r" b="b"/>
            <a:pathLst>
              <a:path w="887729" h="228600">
                <a:moveTo>
                  <a:pt x="0" y="0"/>
                </a:moveTo>
                <a:lnTo>
                  <a:pt x="887412" y="0"/>
                </a:lnTo>
                <a:lnTo>
                  <a:pt x="887412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7150" y="3247006"/>
            <a:ext cx="529590" cy="173990"/>
          </a:xfrm>
          <a:custGeom>
            <a:avLst/>
            <a:gdLst/>
            <a:ahLst/>
            <a:cxnLst/>
            <a:rect l="l" t="t" r="r" b="b"/>
            <a:pathLst>
              <a:path w="529589" h="173989">
                <a:moveTo>
                  <a:pt x="0" y="0"/>
                </a:moveTo>
                <a:lnTo>
                  <a:pt x="529033" y="0"/>
                </a:lnTo>
                <a:lnTo>
                  <a:pt x="529033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77150" y="3247006"/>
            <a:ext cx="529590" cy="173990"/>
          </a:xfrm>
          <a:custGeom>
            <a:avLst/>
            <a:gdLst/>
            <a:ahLst/>
            <a:cxnLst/>
            <a:rect l="l" t="t" r="r" b="b"/>
            <a:pathLst>
              <a:path w="529589" h="173989">
                <a:moveTo>
                  <a:pt x="0" y="0"/>
                </a:moveTo>
                <a:lnTo>
                  <a:pt x="529034" y="0"/>
                </a:lnTo>
                <a:lnTo>
                  <a:pt x="529034" y="173736"/>
                </a:lnTo>
                <a:lnTo>
                  <a:pt x="0" y="1737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40316" y="3379594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153" y="0"/>
                </a:lnTo>
              </a:path>
            </a:pathLst>
          </a:custGeom>
          <a:ln w="59436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40316" y="3349876"/>
            <a:ext cx="92710" cy="59690"/>
          </a:xfrm>
          <a:custGeom>
            <a:avLst/>
            <a:gdLst/>
            <a:ahLst/>
            <a:cxnLst/>
            <a:rect l="l" t="t" r="r" b="b"/>
            <a:pathLst>
              <a:path w="92710" h="59689">
                <a:moveTo>
                  <a:pt x="0" y="0"/>
                </a:moveTo>
                <a:lnTo>
                  <a:pt x="92154" y="0"/>
                </a:lnTo>
                <a:lnTo>
                  <a:pt x="92154" y="59436"/>
                </a:lnTo>
                <a:lnTo>
                  <a:pt x="0" y="594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0625" y="3383023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153" y="0"/>
                </a:lnTo>
              </a:path>
            </a:pathLst>
          </a:custGeom>
          <a:ln w="61722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0625" y="3352162"/>
            <a:ext cx="92710" cy="62230"/>
          </a:xfrm>
          <a:custGeom>
            <a:avLst/>
            <a:gdLst/>
            <a:ahLst/>
            <a:cxnLst/>
            <a:rect l="l" t="t" r="r" b="b"/>
            <a:pathLst>
              <a:path w="92710" h="62229">
                <a:moveTo>
                  <a:pt x="0" y="0"/>
                </a:moveTo>
                <a:lnTo>
                  <a:pt x="92154" y="0"/>
                </a:lnTo>
                <a:lnTo>
                  <a:pt x="92154" y="61722"/>
                </a:lnTo>
                <a:lnTo>
                  <a:pt x="0" y="6172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54217" y="2766438"/>
            <a:ext cx="1297305" cy="1981200"/>
          </a:xfrm>
          <a:custGeom>
            <a:avLst/>
            <a:gdLst/>
            <a:ahLst/>
            <a:cxnLst/>
            <a:rect l="l" t="t" r="r" b="b"/>
            <a:pathLst>
              <a:path w="1297304" h="1981200">
                <a:moveTo>
                  <a:pt x="0" y="0"/>
                </a:moveTo>
                <a:lnTo>
                  <a:pt x="1296988" y="0"/>
                </a:lnTo>
                <a:lnTo>
                  <a:pt x="1296988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16117" y="2820413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16117" y="2820413"/>
            <a:ext cx="1273175" cy="1979930"/>
          </a:xfrm>
          <a:custGeom>
            <a:avLst/>
            <a:gdLst/>
            <a:ahLst/>
            <a:cxnLst/>
            <a:rect l="l" t="t" r="r" b="b"/>
            <a:pathLst>
              <a:path w="1273175" h="1979929">
                <a:moveTo>
                  <a:pt x="0" y="0"/>
                </a:moveTo>
                <a:lnTo>
                  <a:pt x="1273175" y="0"/>
                </a:lnTo>
                <a:lnTo>
                  <a:pt x="1273175" y="1979612"/>
                </a:lnTo>
                <a:lnTo>
                  <a:pt x="0" y="19796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67031" y="3582413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48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311354" y="3582413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4962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330404" y="3595116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transport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333581" y="3901501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19292" y="4211063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19292" y="4496813"/>
            <a:ext cx="1263650" cy="3175"/>
          </a:xfrm>
          <a:custGeom>
            <a:avLst/>
            <a:gdLst/>
            <a:ahLst/>
            <a:cxnLst/>
            <a:rect l="l" t="t" r="r" b="b"/>
            <a:pathLst>
              <a:path w="1263650" h="3175">
                <a:moveTo>
                  <a:pt x="0" y="0"/>
                </a:moveTo>
                <a:lnTo>
                  <a:pt x="1263650" y="31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330404" y="4500372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physical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30404" y="4216908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Tahoma"/>
                <a:cs typeface="Tahoma"/>
              </a:rPr>
              <a:t>link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330404" y="3921252"/>
            <a:ext cx="1244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network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652667" y="3118863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299243" y="0"/>
                </a:moveTo>
                <a:lnTo>
                  <a:pt x="238935" y="3096"/>
                </a:lnTo>
                <a:lnTo>
                  <a:pt x="182764" y="11976"/>
                </a:lnTo>
                <a:lnTo>
                  <a:pt x="131933" y="26027"/>
                </a:lnTo>
                <a:lnTo>
                  <a:pt x="87646" y="44637"/>
                </a:lnTo>
                <a:lnTo>
                  <a:pt x="51106" y="67191"/>
                </a:lnTo>
                <a:lnTo>
                  <a:pt x="6079" y="121686"/>
                </a:lnTo>
                <a:lnTo>
                  <a:pt x="0" y="152400"/>
                </a:lnTo>
                <a:lnTo>
                  <a:pt x="6079" y="183113"/>
                </a:lnTo>
                <a:lnTo>
                  <a:pt x="51106" y="237608"/>
                </a:lnTo>
                <a:lnTo>
                  <a:pt x="87646" y="260162"/>
                </a:lnTo>
                <a:lnTo>
                  <a:pt x="131933" y="278772"/>
                </a:lnTo>
                <a:lnTo>
                  <a:pt x="182764" y="292823"/>
                </a:lnTo>
                <a:lnTo>
                  <a:pt x="238935" y="301703"/>
                </a:lnTo>
                <a:lnTo>
                  <a:pt x="299243" y="304800"/>
                </a:lnTo>
                <a:lnTo>
                  <a:pt x="359551" y="301703"/>
                </a:lnTo>
                <a:lnTo>
                  <a:pt x="415722" y="292823"/>
                </a:lnTo>
                <a:lnTo>
                  <a:pt x="466553" y="278772"/>
                </a:lnTo>
                <a:lnTo>
                  <a:pt x="510840" y="260162"/>
                </a:lnTo>
                <a:lnTo>
                  <a:pt x="547381" y="237608"/>
                </a:lnTo>
                <a:lnTo>
                  <a:pt x="592407" y="183113"/>
                </a:lnTo>
                <a:lnTo>
                  <a:pt x="598487" y="152400"/>
                </a:lnTo>
                <a:lnTo>
                  <a:pt x="592407" y="121686"/>
                </a:lnTo>
                <a:lnTo>
                  <a:pt x="547381" y="67191"/>
                </a:lnTo>
                <a:lnTo>
                  <a:pt x="510840" y="44637"/>
                </a:lnTo>
                <a:lnTo>
                  <a:pt x="466553" y="26027"/>
                </a:lnTo>
                <a:lnTo>
                  <a:pt x="415722" y="11976"/>
                </a:lnTo>
                <a:lnTo>
                  <a:pt x="359551" y="3096"/>
                </a:lnTo>
                <a:lnTo>
                  <a:pt x="29924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52667" y="3118863"/>
            <a:ext cx="598805" cy="304800"/>
          </a:xfrm>
          <a:custGeom>
            <a:avLst/>
            <a:gdLst/>
            <a:ahLst/>
            <a:cxnLst/>
            <a:rect l="l" t="t" r="r" b="b"/>
            <a:pathLst>
              <a:path w="598804" h="304800">
                <a:moveTo>
                  <a:pt x="0" y="152400"/>
                </a:moveTo>
                <a:lnTo>
                  <a:pt x="23516" y="93079"/>
                </a:lnTo>
                <a:lnTo>
                  <a:pt x="87646" y="44636"/>
                </a:lnTo>
                <a:lnTo>
                  <a:pt x="131933" y="26027"/>
                </a:lnTo>
                <a:lnTo>
                  <a:pt x="182764" y="11976"/>
                </a:lnTo>
                <a:lnTo>
                  <a:pt x="238935" y="3096"/>
                </a:lnTo>
                <a:lnTo>
                  <a:pt x="299244" y="0"/>
                </a:lnTo>
                <a:lnTo>
                  <a:pt x="359552" y="3096"/>
                </a:lnTo>
                <a:lnTo>
                  <a:pt x="415723" y="11976"/>
                </a:lnTo>
                <a:lnTo>
                  <a:pt x="466554" y="26027"/>
                </a:lnTo>
                <a:lnTo>
                  <a:pt x="510841" y="44636"/>
                </a:lnTo>
                <a:lnTo>
                  <a:pt x="547381" y="67191"/>
                </a:lnTo>
                <a:lnTo>
                  <a:pt x="592408" y="121686"/>
                </a:lnTo>
                <a:lnTo>
                  <a:pt x="598488" y="152400"/>
                </a:lnTo>
                <a:lnTo>
                  <a:pt x="592408" y="183113"/>
                </a:lnTo>
                <a:lnTo>
                  <a:pt x="547381" y="237608"/>
                </a:lnTo>
                <a:lnTo>
                  <a:pt x="510841" y="260163"/>
                </a:lnTo>
                <a:lnTo>
                  <a:pt x="466554" y="278772"/>
                </a:lnTo>
                <a:lnTo>
                  <a:pt x="415723" y="292823"/>
                </a:lnTo>
                <a:lnTo>
                  <a:pt x="359552" y="301703"/>
                </a:lnTo>
                <a:lnTo>
                  <a:pt x="299244" y="304800"/>
                </a:lnTo>
                <a:lnTo>
                  <a:pt x="238935" y="301703"/>
                </a:lnTo>
                <a:lnTo>
                  <a:pt x="182764" y="292823"/>
                </a:lnTo>
                <a:lnTo>
                  <a:pt x="131933" y="278772"/>
                </a:lnTo>
                <a:lnTo>
                  <a:pt x="87646" y="260163"/>
                </a:lnTo>
                <a:lnTo>
                  <a:pt x="51106" y="237608"/>
                </a:lnTo>
                <a:lnTo>
                  <a:pt x="6079" y="183113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330404" y="2776855"/>
            <a:ext cx="1244600" cy="6292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635"/>
              </a:spcBef>
            </a:pPr>
            <a:r>
              <a:rPr sz="1400" spc="-5"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600" spc="-5">
                <a:latin typeface="Arial"/>
                <a:cs typeface="Arial"/>
              </a:rPr>
              <a:t>P4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613106" y="2787076"/>
            <a:ext cx="504825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3106" y="2787076"/>
            <a:ext cx="504825" cy="2133600"/>
          </a:xfrm>
          <a:custGeom>
            <a:avLst/>
            <a:gdLst/>
            <a:ahLst/>
            <a:cxnLst/>
            <a:rect l="l" t="t" r="r" b="b"/>
            <a:pathLst>
              <a:path w="504825" h="2133600">
                <a:moveTo>
                  <a:pt x="504825" y="2133600"/>
                </a:moveTo>
                <a:lnTo>
                  <a:pt x="19050" y="0"/>
                </a:lnTo>
                <a:lnTo>
                  <a:pt x="0" y="1943100"/>
                </a:lnTo>
                <a:lnTo>
                  <a:pt x="192087" y="2133600"/>
                </a:lnTo>
                <a:lnTo>
                  <a:pt x="504825" y="2133600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46317" y="3450651"/>
            <a:ext cx="621030" cy="205104"/>
          </a:xfrm>
          <a:custGeom>
            <a:avLst/>
            <a:gdLst/>
            <a:ahLst/>
            <a:cxnLst/>
            <a:rect l="l" t="t" r="r" b="b"/>
            <a:pathLst>
              <a:path w="621029" h="205104">
                <a:moveTo>
                  <a:pt x="0" y="0"/>
                </a:moveTo>
                <a:lnTo>
                  <a:pt x="620713" y="0"/>
                </a:lnTo>
                <a:lnTo>
                  <a:pt x="620713" y="204787"/>
                </a:lnTo>
                <a:lnTo>
                  <a:pt x="0" y="20478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46317" y="3450651"/>
            <a:ext cx="621030" cy="205104"/>
          </a:xfrm>
          <a:custGeom>
            <a:avLst/>
            <a:gdLst/>
            <a:ahLst/>
            <a:cxnLst/>
            <a:rect l="l" t="t" r="r" b="b"/>
            <a:pathLst>
              <a:path w="621029" h="205104">
                <a:moveTo>
                  <a:pt x="0" y="0"/>
                </a:moveTo>
                <a:lnTo>
                  <a:pt x="620713" y="0"/>
                </a:lnTo>
                <a:lnTo>
                  <a:pt x="620713" y="204788"/>
                </a:lnTo>
                <a:lnTo>
                  <a:pt x="0" y="2047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68072" y="3477272"/>
            <a:ext cx="370205" cy="156210"/>
          </a:xfrm>
          <a:custGeom>
            <a:avLst/>
            <a:gdLst/>
            <a:ahLst/>
            <a:cxnLst/>
            <a:rect l="l" t="t" r="r" b="b"/>
            <a:pathLst>
              <a:path w="370204" h="156210">
                <a:moveTo>
                  <a:pt x="0" y="0"/>
                </a:moveTo>
                <a:lnTo>
                  <a:pt x="370039" y="0"/>
                </a:lnTo>
                <a:lnTo>
                  <a:pt x="370039" y="155639"/>
                </a:lnTo>
                <a:lnTo>
                  <a:pt x="0" y="1556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68072" y="3477272"/>
            <a:ext cx="370205" cy="156210"/>
          </a:xfrm>
          <a:custGeom>
            <a:avLst/>
            <a:gdLst/>
            <a:ahLst/>
            <a:cxnLst/>
            <a:rect l="l" t="t" r="r" b="b"/>
            <a:pathLst>
              <a:path w="370204" h="156210">
                <a:moveTo>
                  <a:pt x="0" y="0"/>
                </a:moveTo>
                <a:lnTo>
                  <a:pt x="370040" y="0"/>
                </a:lnTo>
                <a:lnTo>
                  <a:pt x="370040" y="155639"/>
                </a:lnTo>
                <a:lnTo>
                  <a:pt x="0" y="15563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61987" y="3569427"/>
            <a:ext cx="64769" cy="55880"/>
          </a:xfrm>
          <a:custGeom>
            <a:avLst/>
            <a:gdLst/>
            <a:ahLst/>
            <a:cxnLst/>
            <a:rect l="l" t="t" r="r" b="b"/>
            <a:pathLst>
              <a:path w="64770" h="55879">
                <a:moveTo>
                  <a:pt x="0" y="0"/>
                </a:moveTo>
                <a:lnTo>
                  <a:pt x="64458" y="0"/>
                </a:lnTo>
                <a:lnTo>
                  <a:pt x="64458" y="55293"/>
                </a:lnTo>
                <a:lnTo>
                  <a:pt x="0" y="55293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61987" y="3569427"/>
            <a:ext cx="64769" cy="55880"/>
          </a:xfrm>
          <a:custGeom>
            <a:avLst/>
            <a:gdLst/>
            <a:ahLst/>
            <a:cxnLst/>
            <a:rect l="l" t="t" r="r" b="b"/>
            <a:pathLst>
              <a:path w="64770" h="55879">
                <a:moveTo>
                  <a:pt x="0" y="0"/>
                </a:moveTo>
                <a:lnTo>
                  <a:pt x="64459" y="0"/>
                </a:lnTo>
                <a:lnTo>
                  <a:pt x="64459" y="55293"/>
                </a:lnTo>
                <a:lnTo>
                  <a:pt x="0" y="5529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72578" y="3571476"/>
            <a:ext cx="64769" cy="55880"/>
          </a:xfrm>
          <a:custGeom>
            <a:avLst/>
            <a:gdLst/>
            <a:ahLst/>
            <a:cxnLst/>
            <a:rect l="l" t="t" r="r" b="b"/>
            <a:pathLst>
              <a:path w="64770" h="55879">
                <a:moveTo>
                  <a:pt x="0" y="0"/>
                </a:moveTo>
                <a:lnTo>
                  <a:pt x="64458" y="0"/>
                </a:lnTo>
                <a:lnTo>
                  <a:pt x="64458" y="55293"/>
                </a:lnTo>
                <a:lnTo>
                  <a:pt x="0" y="55293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72578" y="3571476"/>
            <a:ext cx="64769" cy="55880"/>
          </a:xfrm>
          <a:custGeom>
            <a:avLst/>
            <a:gdLst/>
            <a:ahLst/>
            <a:cxnLst/>
            <a:rect l="l" t="t" r="r" b="b"/>
            <a:pathLst>
              <a:path w="64770" h="55879">
                <a:moveTo>
                  <a:pt x="0" y="0"/>
                </a:moveTo>
                <a:lnTo>
                  <a:pt x="64459" y="0"/>
                </a:lnTo>
                <a:lnTo>
                  <a:pt x="64459" y="55293"/>
                </a:lnTo>
                <a:lnTo>
                  <a:pt x="0" y="5529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047540" y="2062988"/>
            <a:ext cx="3691254" cy="5435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8905" marR="5080" indent="-116205">
              <a:lnSpc>
                <a:spcPts val="1920"/>
              </a:lnSpc>
              <a:spcBef>
                <a:spcPts val="360"/>
              </a:spcBef>
            </a:pPr>
            <a:r>
              <a:rPr sz="1800" b="1" spc="-10">
                <a:latin typeface="Courier New"/>
                <a:cs typeface="Courier New"/>
              </a:rPr>
              <a:t>DatagramSocket mySocket1 </a:t>
            </a:r>
            <a:r>
              <a:rPr sz="1800" b="1">
                <a:latin typeface="Courier New"/>
                <a:cs typeface="Courier New"/>
              </a:rPr>
              <a:t>=  </a:t>
            </a:r>
            <a:r>
              <a:rPr sz="1800" b="1" spc="-10">
                <a:latin typeface="Courier New"/>
                <a:cs typeface="Courier New"/>
              </a:rPr>
              <a:t>new DatagramSocket</a:t>
            </a:r>
            <a:r>
              <a:rPr sz="1800" b="1" spc="-90">
                <a:latin typeface="Courier New"/>
                <a:cs typeface="Courier New"/>
              </a:rPr>
              <a:t> </a:t>
            </a:r>
            <a:r>
              <a:rPr sz="1800" b="1" spc="-10">
                <a:latin typeface="Courier New"/>
                <a:cs typeface="Courier New"/>
              </a:rPr>
              <a:t>(</a:t>
            </a:r>
            <a:r>
              <a:rPr sz="1800" b="1" spc="-10">
                <a:solidFill>
                  <a:srgbClr val="CC0000"/>
                </a:solidFill>
                <a:latin typeface="Courier New"/>
                <a:cs typeface="Courier New"/>
              </a:rPr>
              <a:t>5775</a:t>
            </a:r>
            <a:r>
              <a:rPr sz="1800" b="1" spc="-1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75068" y="2056891"/>
            <a:ext cx="3575685" cy="5435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8270" marR="5080" indent="-116205">
              <a:lnSpc>
                <a:spcPts val="1920"/>
              </a:lnSpc>
              <a:spcBef>
                <a:spcPts val="360"/>
              </a:spcBef>
            </a:pPr>
            <a:r>
              <a:rPr sz="1800" b="1" spc="-10">
                <a:latin typeface="Courier New"/>
                <a:cs typeface="Courier New"/>
              </a:rPr>
              <a:t>DatagramSocket mySocket2 </a:t>
            </a:r>
            <a:r>
              <a:rPr sz="1800" b="1">
                <a:latin typeface="Courier New"/>
                <a:cs typeface="Courier New"/>
              </a:rPr>
              <a:t>=  </a:t>
            </a:r>
            <a:r>
              <a:rPr sz="1800" b="1" spc="-10">
                <a:latin typeface="Courier New"/>
                <a:cs typeface="Courier New"/>
              </a:rPr>
              <a:t>new</a:t>
            </a:r>
            <a:r>
              <a:rPr sz="1800" b="1" spc="-25">
                <a:latin typeface="Courier New"/>
                <a:cs typeface="Courier New"/>
              </a:rPr>
              <a:t> </a:t>
            </a:r>
            <a:r>
              <a:rPr sz="1800" b="1" spc="-10">
                <a:latin typeface="Courier New"/>
                <a:cs typeface="Courier New"/>
              </a:rPr>
              <a:t>DatagramSocket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1593" y="2578100"/>
            <a:ext cx="981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latin typeface="Courier New"/>
                <a:cs typeface="Courier New"/>
              </a:rPr>
              <a:t>(</a:t>
            </a:r>
            <a:r>
              <a:rPr sz="1800" b="1" spc="-10">
                <a:solidFill>
                  <a:srgbClr val="CC0000"/>
                </a:solidFill>
                <a:latin typeface="Courier New"/>
                <a:cs typeface="Courier New"/>
              </a:rPr>
              <a:t>9157</a:t>
            </a:r>
            <a:r>
              <a:rPr sz="1800" b="1" spc="-1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985293" y="3531613"/>
            <a:ext cx="76200" cy="2176780"/>
          </a:xfrm>
          <a:custGeom>
            <a:avLst/>
            <a:gdLst/>
            <a:ahLst/>
            <a:cxnLst/>
            <a:rect l="l" t="t" r="r" b="b"/>
            <a:pathLst>
              <a:path w="76200" h="2176779">
                <a:moveTo>
                  <a:pt x="28574" y="2100262"/>
                </a:moveTo>
                <a:lnTo>
                  <a:pt x="0" y="2100262"/>
                </a:lnTo>
                <a:lnTo>
                  <a:pt x="38100" y="2176462"/>
                </a:lnTo>
                <a:lnTo>
                  <a:pt x="69850" y="2112962"/>
                </a:lnTo>
                <a:lnTo>
                  <a:pt x="28575" y="2112962"/>
                </a:lnTo>
                <a:lnTo>
                  <a:pt x="28574" y="2100262"/>
                </a:lnTo>
                <a:close/>
              </a:path>
              <a:path w="76200" h="2176779">
                <a:moveTo>
                  <a:pt x="47623" y="0"/>
                </a:moveTo>
                <a:lnTo>
                  <a:pt x="28573" y="0"/>
                </a:lnTo>
                <a:lnTo>
                  <a:pt x="28575" y="2112962"/>
                </a:lnTo>
                <a:lnTo>
                  <a:pt x="47625" y="2112962"/>
                </a:lnTo>
                <a:lnTo>
                  <a:pt x="47623" y="0"/>
                </a:lnTo>
                <a:close/>
              </a:path>
              <a:path w="76200" h="2176779">
                <a:moveTo>
                  <a:pt x="76200" y="2100262"/>
                </a:moveTo>
                <a:lnTo>
                  <a:pt x="47624" y="2100262"/>
                </a:lnTo>
                <a:lnTo>
                  <a:pt x="47625" y="2112962"/>
                </a:lnTo>
                <a:lnTo>
                  <a:pt x="69850" y="2112962"/>
                </a:lnTo>
                <a:lnTo>
                  <a:pt x="76200" y="210026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16219" y="3290313"/>
            <a:ext cx="76200" cy="2408555"/>
          </a:xfrm>
          <a:custGeom>
            <a:avLst/>
            <a:gdLst/>
            <a:ahLst/>
            <a:cxnLst/>
            <a:rect l="l" t="t" r="r" b="b"/>
            <a:pathLst>
              <a:path w="76200" h="2408554">
                <a:moveTo>
                  <a:pt x="47624" y="76149"/>
                </a:moveTo>
                <a:lnTo>
                  <a:pt x="28574" y="76249"/>
                </a:lnTo>
                <a:lnTo>
                  <a:pt x="40872" y="2408287"/>
                </a:lnTo>
                <a:lnTo>
                  <a:pt x="59922" y="2408187"/>
                </a:lnTo>
                <a:lnTo>
                  <a:pt x="47624" y="76149"/>
                </a:lnTo>
                <a:close/>
              </a:path>
              <a:path w="76200" h="2408554">
                <a:moveTo>
                  <a:pt x="37697" y="0"/>
                </a:moveTo>
                <a:lnTo>
                  <a:pt x="0" y="76400"/>
                </a:lnTo>
                <a:lnTo>
                  <a:pt x="28574" y="76249"/>
                </a:lnTo>
                <a:lnTo>
                  <a:pt x="28507" y="63546"/>
                </a:lnTo>
                <a:lnTo>
                  <a:pt x="69840" y="63446"/>
                </a:lnTo>
                <a:lnTo>
                  <a:pt x="37697" y="0"/>
                </a:lnTo>
                <a:close/>
              </a:path>
              <a:path w="76200" h="2408554">
                <a:moveTo>
                  <a:pt x="47557" y="63446"/>
                </a:moveTo>
                <a:lnTo>
                  <a:pt x="28507" y="63546"/>
                </a:lnTo>
                <a:lnTo>
                  <a:pt x="28574" y="76249"/>
                </a:lnTo>
                <a:lnTo>
                  <a:pt x="47624" y="76149"/>
                </a:lnTo>
                <a:lnTo>
                  <a:pt x="47557" y="63446"/>
                </a:lnTo>
                <a:close/>
              </a:path>
              <a:path w="76200" h="2408554">
                <a:moveTo>
                  <a:pt x="69840" y="63446"/>
                </a:moveTo>
                <a:lnTo>
                  <a:pt x="47557" y="63446"/>
                </a:lnTo>
                <a:lnTo>
                  <a:pt x="47624" y="76149"/>
                </a:lnTo>
                <a:lnTo>
                  <a:pt x="76198" y="75998"/>
                </a:lnTo>
                <a:lnTo>
                  <a:pt x="69840" y="6344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23392" y="5652515"/>
            <a:ext cx="2936875" cy="76200"/>
          </a:xfrm>
          <a:custGeom>
            <a:avLst/>
            <a:gdLst/>
            <a:ahLst/>
            <a:cxnLst/>
            <a:rect l="l" t="t" r="r" b="b"/>
            <a:pathLst>
              <a:path w="2936875" h="76200">
                <a:moveTo>
                  <a:pt x="2860675" y="47624"/>
                </a:moveTo>
                <a:lnTo>
                  <a:pt x="2860675" y="76199"/>
                </a:lnTo>
                <a:lnTo>
                  <a:pt x="2917825" y="47624"/>
                </a:lnTo>
                <a:lnTo>
                  <a:pt x="2860675" y="47624"/>
                </a:lnTo>
                <a:close/>
              </a:path>
              <a:path w="2936875" h="76200">
                <a:moveTo>
                  <a:pt x="2860675" y="28574"/>
                </a:moveTo>
                <a:lnTo>
                  <a:pt x="2860675" y="47624"/>
                </a:lnTo>
                <a:lnTo>
                  <a:pt x="2873375" y="47624"/>
                </a:lnTo>
                <a:lnTo>
                  <a:pt x="2873375" y="28574"/>
                </a:lnTo>
                <a:lnTo>
                  <a:pt x="2860675" y="28574"/>
                </a:lnTo>
                <a:close/>
              </a:path>
              <a:path w="2936875" h="76200">
                <a:moveTo>
                  <a:pt x="2860675" y="0"/>
                </a:moveTo>
                <a:lnTo>
                  <a:pt x="2860675" y="28574"/>
                </a:lnTo>
                <a:lnTo>
                  <a:pt x="2873375" y="28574"/>
                </a:lnTo>
                <a:lnTo>
                  <a:pt x="2873375" y="47624"/>
                </a:lnTo>
                <a:lnTo>
                  <a:pt x="2917827" y="47623"/>
                </a:lnTo>
                <a:lnTo>
                  <a:pt x="2936875" y="38099"/>
                </a:lnTo>
                <a:lnTo>
                  <a:pt x="2860675" y="0"/>
                </a:lnTo>
                <a:close/>
              </a:path>
              <a:path w="2936875" h="76200">
                <a:moveTo>
                  <a:pt x="0" y="28573"/>
                </a:moveTo>
                <a:lnTo>
                  <a:pt x="0" y="47623"/>
                </a:lnTo>
                <a:lnTo>
                  <a:pt x="2860675" y="47624"/>
                </a:lnTo>
                <a:lnTo>
                  <a:pt x="2860675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91993" y="3303013"/>
            <a:ext cx="76200" cy="2246630"/>
          </a:xfrm>
          <a:custGeom>
            <a:avLst/>
            <a:gdLst/>
            <a:ahLst/>
            <a:cxnLst/>
            <a:rect l="l" t="t" r="r" b="b"/>
            <a:pathLst>
              <a:path w="76200" h="2246629">
                <a:moveTo>
                  <a:pt x="28574" y="2170112"/>
                </a:moveTo>
                <a:lnTo>
                  <a:pt x="0" y="2170112"/>
                </a:lnTo>
                <a:lnTo>
                  <a:pt x="38100" y="2246312"/>
                </a:lnTo>
                <a:lnTo>
                  <a:pt x="69850" y="2182812"/>
                </a:lnTo>
                <a:lnTo>
                  <a:pt x="28575" y="2182812"/>
                </a:lnTo>
                <a:lnTo>
                  <a:pt x="28574" y="2170112"/>
                </a:lnTo>
                <a:close/>
              </a:path>
              <a:path w="76200" h="2246629">
                <a:moveTo>
                  <a:pt x="47623" y="0"/>
                </a:moveTo>
                <a:lnTo>
                  <a:pt x="28573" y="0"/>
                </a:lnTo>
                <a:lnTo>
                  <a:pt x="28575" y="2182812"/>
                </a:lnTo>
                <a:lnTo>
                  <a:pt x="47625" y="2182812"/>
                </a:lnTo>
                <a:lnTo>
                  <a:pt x="47623" y="0"/>
                </a:lnTo>
                <a:close/>
              </a:path>
              <a:path w="76200" h="2246629">
                <a:moveTo>
                  <a:pt x="76200" y="2170112"/>
                </a:moveTo>
                <a:lnTo>
                  <a:pt x="47624" y="2170112"/>
                </a:lnTo>
                <a:lnTo>
                  <a:pt x="47625" y="2182812"/>
                </a:lnTo>
                <a:lnTo>
                  <a:pt x="69850" y="2182812"/>
                </a:lnTo>
                <a:lnTo>
                  <a:pt x="76200" y="217011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31342" y="5493763"/>
            <a:ext cx="2740025" cy="76200"/>
          </a:xfrm>
          <a:custGeom>
            <a:avLst/>
            <a:gdLst/>
            <a:ahLst/>
            <a:cxnLst/>
            <a:rect l="l" t="t" r="r" b="b"/>
            <a:pathLst>
              <a:path w="27400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1" y="47625"/>
                </a:lnTo>
                <a:lnTo>
                  <a:pt x="63501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740025" h="76200">
                <a:moveTo>
                  <a:pt x="76200" y="28575"/>
                </a:moveTo>
                <a:lnTo>
                  <a:pt x="76200" y="47625"/>
                </a:lnTo>
                <a:lnTo>
                  <a:pt x="2740025" y="47626"/>
                </a:lnTo>
                <a:lnTo>
                  <a:pt x="2740025" y="28576"/>
                </a:lnTo>
                <a:lnTo>
                  <a:pt x="76200" y="28575"/>
                </a:lnTo>
                <a:close/>
              </a:path>
              <a:path w="2740025" h="76200">
                <a:moveTo>
                  <a:pt x="63501" y="28575"/>
                </a:moveTo>
                <a:lnTo>
                  <a:pt x="63501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1" y="28575"/>
                </a:lnTo>
                <a:close/>
              </a:path>
              <a:path w="2740025" h="76200">
                <a:moveTo>
                  <a:pt x="76200" y="28575"/>
                </a:moveTo>
                <a:lnTo>
                  <a:pt x="63501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87373" y="3518913"/>
            <a:ext cx="76200" cy="2018030"/>
          </a:xfrm>
          <a:custGeom>
            <a:avLst/>
            <a:gdLst/>
            <a:ahLst/>
            <a:cxnLst/>
            <a:rect l="l" t="t" r="r" b="b"/>
            <a:pathLst>
              <a:path w="76200" h="2018029">
                <a:moveTo>
                  <a:pt x="47623" y="76138"/>
                </a:moveTo>
                <a:lnTo>
                  <a:pt x="28573" y="76258"/>
                </a:lnTo>
                <a:lnTo>
                  <a:pt x="40793" y="2017772"/>
                </a:lnTo>
                <a:lnTo>
                  <a:pt x="59843" y="2017652"/>
                </a:lnTo>
                <a:lnTo>
                  <a:pt x="47623" y="76138"/>
                </a:lnTo>
                <a:close/>
              </a:path>
              <a:path w="76200" h="2018029">
                <a:moveTo>
                  <a:pt x="37618" y="0"/>
                </a:moveTo>
                <a:lnTo>
                  <a:pt x="0" y="76438"/>
                </a:lnTo>
                <a:lnTo>
                  <a:pt x="28573" y="76258"/>
                </a:lnTo>
                <a:lnTo>
                  <a:pt x="28493" y="63560"/>
                </a:lnTo>
                <a:lnTo>
                  <a:pt x="69840" y="63441"/>
                </a:lnTo>
                <a:lnTo>
                  <a:pt x="37618" y="0"/>
                </a:lnTo>
                <a:close/>
              </a:path>
              <a:path w="76200" h="2018029">
                <a:moveTo>
                  <a:pt x="47543" y="63441"/>
                </a:moveTo>
                <a:lnTo>
                  <a:pt x="28493" y="63560"/>
                </a:lnTo>
                <a:lnTo>
                  <a:pt x="28573" y="76258"/>
                </a:lnTo>
                <a:lnTo>
                  <a:pt x="47623" y="76138"/>
                </a:lnTo>
                <a:lnTo>
                  <a:pt x="47543" y="63441"/>
                </a:lnTo>
                <a:close/>
              </a:path>
              <a:path w="76200" h="2018029">
                <a:moveTo>
                  <a:pt x="69840" y="63441"/>
                </a:moveTo>
                <a:lnTo>
                  <a:pt x="47543" y="63441"/>
                </a:lnTo>
                <a:lnTo>
                  <a:pt x="47623" y="76138"/>
                </a:lnTo>
                <a:lnTo>
                  <a:pt x="76197" y="75958"/>
                </a:lnTo>
                <a:lnTo>
                  <a:pt x="69840" y="6344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995568" y="3569713"/>
            <a:ext cx="76200" cy="2176780"/>
          </a:xfrm>
          <a:custGeom>
            <a:avLst/>
            <a:gdLst/>
            <a:ahLst/>
            <a:cxnLst/>
            <a:rect l="l" t="t" r="r" b="b"/>
            <a:pathLst>
              <a:path w="76200" h="2176779">
                <a:moveTo>
                  <a:pt x="28574" y="2100262"/>
                </a:moveTo>
                <a:lnTo>
                  <a:pt x="0" y="2100262"/>
                </a:lnTo>
                <a:lnTo>
                  <a:pt x="38100" y="2176462"/>
                </a:lnTo>
                <a:lnTo>
                  <a:pt x="69850" y="2112962"/>
                </a:lnTo>
                <a:lnTo>
                  <a:pt x="28575" y="2112962"/>
                </a:lnTo>
                <a:lnTo>
                  <a:pt x="28574" y="2100262"/>
                </a:lnTo>
                <a:close/>
              </a:path>
              <a:path w="76200" h="2176779">
                <a:moveTo>
                  <a:pt x="47623" y="0"/>
                </a:moveTo>
                <a:lnTo>
                  <a:pt x="28573" y="0"/>
                </a:lnTo>
                <a:lnTo>
                  <a:pt x="28575" y="2112962"/>
                </a:lnTo>
                <a:lnTo>
                  <a:pt x="47625" y="2112962"/>
                </a:lnTo>
                <a:lnTo>
                  <a:pt x="47623" y="0"/>
                </a:lnTo>
                <a:close/>
              </a:path>
              <a:path w="76200" h="2176779">
                <a:moveTo>
                  <a:pt x="76200" y="2100262"/>
                </a:moveTo>
                <a:lnTo>
                  <a:pt x="47624" y="2100262"/>
                </a:lnTo>
                <a:lnTo>
                  <a:pt x="47625" y="2112962"/>
                </a:lnTo>
                <a:lnTo>
                  <a:pt x="69850" y="2112962"/>
                </a:lnTo>
                <a:lnTo>
                  <a:pt x="76200" y="210026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78573" y="3537963"/>
            <a:ext cx="76200" cy="2018030"/>
          </a:xfrm>
          <a:custGeom>
            <a:avLst/>
            <a:gdLst/>
            <a:ahLst/>
            <a:cxnLst/>
            <a:rect l="l" t="t" r="r" b="b"/>
            <a:pathLst>
              <a:path w="76200" h="2018029">
                <a:moveTo>
                  <a:pt x="47623" y="76138"/>
                </a:moveTo>
                <a:lnTo>
                  <a:pt x="28573" y="76258"/>
                </a:lnTo>
                <a:lnTo>
                  <a:pt x="40794" y="2017772"/>
                </a:lnTo>
                <a:lnTo>
                  <a:pt x="59843" y="2017652"/>
                </a:lnTo>
                <a:lnTo>
                  <a:pt x="47623" y="76138"/>
                </a:lnTo>
                <a:close/>
              </a:path>
              <a:path w="76200" h="2018029">
                <a:moveTo>
                  <a:pt x="37618" y="0"/>
                </a:moveTo>
                <a:lnTo>
                  <a:pt x="0" y="76438"/>
                </a:lnTo>
                <a:lnTo>
                  <a:pt x="28573" y="76258"/>
                </a:lnTo>
                <a:lnTo>
                  <a:pt x="28493" y="63560"/>
                </a:lnTo>
                <a:lnTo>
                  <a:pt x="69841" y="63441"/>
                </a:lnTo>
                <a:lnTo>
                  <a:pt x="37618" y="0"/>
                </a:lnTo>
                <a:close/>
              </a:path>
              <a:path w="76200" h="2018029">
                <a:moveTo>
                  <a:pt x="47543" y="63441"/>
                </a:moveTo>
                <a:lnTo>
                  <a:pt x="28493" y="63560"/>
                </a:lnTo>
                <a:lnTo>
                  <a:pt x="28573" y="76258"/>
                </a:lnTo>
                <a:lnTo>
                  <a:pt x="47623" y="76138"/>
                </a:lnTo>
                <a:lnTo>
                  <a:pt x="47543" y="63441"/>
                </a:lnTo>
                <a:close/>
              </a:path>
              <a:path w="76200" h="2018029">
                <a:moveTo>
                  <a:pt x="69841" y="63441"/>
                </a:moveTo>
                <a:lnTo>
                  <a:pt x="47543" y="63441"/>
                </a:lnTo>
                <a:lnTo>
                  <a:pt x="47623" y="76138"/>
                </a:lnTo>
                <a:lnTo>
                  <a:pt x="76198" y="75958"/>
                </a:lnTo>
                <a:lnTo>
                  <a:pt x="69841" y="6344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59094" y="3309363"/>
            <a:ext cx="76200" cy="2408555"/>
          </a:xfrm>
          <a:custGeom>
            <a:avLst/>
            <a:gdLst/>
            <a:ahLst/>
            <a:cxnLst/>
            <a:rect l="l" t="t" r="r" b="b"/>
            <a:pathLst>
              <a:path w="76200" h="2408554">
                <a:moveTo>
                  <a:pt x="47624" y="76149"/>
                </a:moveTo>
                <a:lnTo>
                  <a:pt x="28574" y="76249"/>
                </a:lnTo>
                <a:lnTo>
                  <a:pt x="40872" y="2408287"/>
                </a:lnTo>
                <a:lnTo>
                  <a:pt x="59922" y="2408187"/>
                </a:lnTo>
                <a:lnTo>
                  <a:pt x="47624" y="76149"/>
                </a:lnTo>
                <a:close/>
              </a:path>
              <a:path w="76200" h="2408554">
                <a:moveTo>
                  <a:pt x="37697" y="0"/>
                </a:moveTo>
                <a:lnTo>
                  <a:pt x="0" y="76400"/>
                </a:lnTo>
                <a:lnTo>
                  <a:pt x="28574" y="76249"/>
                </a:lnTo>
                <a:lnTo>
                  <a:pt x="28507" y="63546"/>
                </a:lnTo>
                <a:lnTo>
                  <a:pt x="69840" y="63446"/>
                </a:lnTo>
                <a:lnTo>
                  <a:pt x="37697" y="0"/>
                </a:lnTo>
                <a:close/>
              </a:path>
              <a:path w="76200" h="2408554">
                <a:moveTo>
                  <a:pt x="47557" y="63446"/>
                </a:moveTo>
                <a:lnTo>
                  <a:pt x="28507" y="63546"/>
                </a:lnTo>
                <a:lnTo>
                  <a:pt x="28574" y="76249"/>
                </a:lnTo>
                <a:lnTo>
                  <a:pt x="47624" y="76149"/>
                </a:lnTo>
                <a:lnTo>
                  <a:pt x="47557" y="63446"/>
                </a:lnTo>
                <a:close/>
              </a:path>
              <a:path w="76200" h="2408554">
                <a:moveTo>
                  <a:pt x="69840" y="63446"/>
                </a:moveTo>
                <a:lnTo>
                  <a:pt x="47557" y="63446"/>
                </a:lnTo>
                <a:lnTo>
                  <a:pt x="47624" y="76149"/>
                </a:lnTo>
                <a:lnTo>
                  <a:pt x="76198" y="75998"/>
                </a:lnTo>
                <a:lnTo>
                  <a:pt x="69840" y="6344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92043" y="3322063"/>
            <a:ext cx="76200" cy="2246630"/>
          </a:xfrm>
          <a:custGeom>
            <a:avLst/>
            <a:gdLst/>
            <a:ahLst/>
            <a:cxnLst/>
            <a:rect l="l" t="t" r="r" b="b"/>
            <a:pathLst>
              <a:path w="76200" h="2246629">
                <a:moveTo>
                  <a:pt x="28574" y="2170112"/>
                </a:moveTo>
                <a:lnTo>
                  <a:pt x="0" y="2170112"/>
                </a:lnTo>
                <a:lnTo>
                  <a:pt x="38100" y="2246312"/>
                </a:lnTo>
                <a:lnTo>
                  <a:pt x="69850" y="2182812"/>
                </a:lnTo>
                <a:lnTo>
                  <a:pt x="28575" y="2182812"/>
                </a:lnTo>
                <a:lnTo>
                  <a:pt x="28574" y="2170112"/>
                </a:lnTo>
                <a:close/>
              </a:path>
              <a:path w="76200" h="2246629">
                <a:moveTo>
                  <a:pt x="47623" y="0"/>
                </a:moveTo>
                <a:lnTo>
                  <a:pt x="28573" y="0"/>
                </a:lnTo>
                <a:lnTo>
                  <a:pt x="28575" y="2182812"/>
                </a:lnTo>
                <a:lnTo>
                  <a:pt x="47625" y="2182812"/>
                </a:lnTo>
                <a:lnTo>
                  <a:pt x="47623" y="0"/>
                </a:lnTo>
                <a:close/>
              </a:path>
              <a:path w="76200" h="2246629">
                <a:moveTo>
                  <a:pt x="76200" y="2170112"/>
                </a:moveTo>
                <a:lnTo>
                  <a:pt x="47624" y="2170112"/>
                </a:lnTo>
                <a:lnTo>
                  <a:pt x="47625" y="2182812"/>
                </a:lnTo>
                <a:lnTo>
                  <a:pt x="69850" y="2182812"/>
                </a:lnTo>
                <a:lnTo>
                  <a:pt x="76200" y="217011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19017" y="5671564"/>
            <a:ext cx="2936875" cy="76200"/>
          </a:xfrm>
          <a:custGeom>
            <a:avLst/>
            <a:gdLst/>
            <a:ahLst/>
            <a:cxnLst/>
            <a:rect l="l" t="t" r="r" b="b"/>
            <a:pathLst>
              <a:path w="2936875" h="76200">
                <a:moveTo>
                  <a:pt x="76200" y="0"/>
                </a:moveTo>
                <a:lnTo>
                  <a:pt x="0" y="38099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1" y="47625"/>
                </a:lnTo>
                <a:lnTo>
                  <a:pt x="63501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936875" h="76200">
                <a:moveTo>
                  <a:pt x="76200" y="28575"/>
                </a:moveTo>
                <a:lnTo>
                  <a:pt x="76200" y="47625"/>
                </a:lnTo>
                <a:lnTo>
                  <a:pt x="2936875" y="47625"/>
                </a:lnTo>
                <a:lnTo>
                  <a:pt x="2936875" y="28575"/>
                </a:lnTo>
                <a:lnTo>
                  <a:pt x="76200" y="28575"/>
                </a:lnTo>
                <a:close/>
              </a:path>
              <a:path w="2936875" h="76200">
                <a:moveTo>
                  <a:pt x="63501" y="28575"/>
                </a:moveTo>
                <a:lnTo>
                  <a:pt x="63501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1" y="28575"/>
                </a:lnTo>
                <a:close/>
              </a:path>
              <a:path w="2936875" h="76200">
                <a:moveTo>
                  <a:pt x="76200" y="28575"/>
                </a:moveTo>
                <a:lnTo>
                  <a:pt x="63501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04742" y="5503289"/>
            <a:ext cx="2740025" cy="76200"/>
          </a:xfrm>
          <a:custGeom>
            <a:avLst/>
            <a:gdLst/>
            <a:ahLst/>
            <a:cxnLst/>
            <a:rect l="l" t="t" r="r" b="b"/>
            <a:pathLst>
              <a:path w="2740025" h="76200">
                <a:moveTo>
                  <a:pt x="2663825" y="47624"/>
                </a:moveTo>
                <a:lnTo>
                  <a:pt x="2663825" y="76199"/>
                </a:lnTo>
                <a:lnTo>
                  <a:pt x="2720975" y="47624"/>
                </a:lnTo>
                <a:lnTo>
                  <a:pt x="2663825" y="47624"/>
                </a:lnTo>
                <a:close/>
              </a:path>
              <a:path w="2740025" h="76200">
                <a:moveTo>
                  <a:pt x="2663825" y="28574"/>
                </a:moveTo>
                <a:lnTo>
                  <a:pt x="2663825" y="47624"/>
                </a:lnTo>
                <a:lnTo>
                  <a:pt x="2676525" y="47624"/>
                </a:lnTo>
                <a:lnTo>
                  <a:pt x="2676525" y="28574"/>
                </a:lnTo>
                <a:lnTo>
                  <a:pt x="2663825" y="28574"/>
                </a:lnTo>
                <a:close/>
              </a:path>
              <a:path w="2740025" h="76200">
                <a:moveTo>
                  <a:pt x="2663825" y="0"/>
                </a:moveTo>
                <a:lnTo>
                  <a:pt x="2663825" y="28574"/>
                </a:lnTo>
                <a:lnTo>
                  <a:pt x="2676525" y="28574"/>
                </a:lnTo>
                <a:lnTo>
                  <a:pt x="2676525" y="47624"/>
                </a:lnTo>
                <a:lnTo>
                  <a:pt x="2720977" y="47623"/>
                </a:lnTo>
                <a:lnTo>
                  <a:pt x="2740025" y="38099"/>
                </a:lnTo>
                <a:lnTo>
                  <a:pt x="2663825" y="0"/>
                </a:lnTo>
                <a:close/>
              </a:path>
              <a:path w="2740025" h="76200">
                <a:moveTo>
                  <a:pt x="0" y="28573"/>
                </a:moveTo>
                <a:lnTo>
                  <a:pt x="0" y="47623"/>
                </a:lnTo>
                <a:lnTo>
                  <a:pt x="2663825" y="47624"/>
                </a:lnTo>
                <a:lnTo>
                  <a:pt x="2663825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113881" y="5790625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13881" y="5790625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07656" y="5849363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239712" y="38099"/>
                </a:moveTo>
                <a:lnTo>
                  <a:pt x="182562" y="38099"/>
                </a:lnTo>
                <a:lnTo>
                  <a:pt x="182562" y="76199"/>
                </a:lnTo>
                <a:lnTo>
                  <a:pt x="163512" y="76199"/>
                </a:lnTo>
                <a:lnTo>
                  <a:pt x="163512" y="114299"/>
                </a:lnTo>
                <a:lnTo>
                  <a:pt x="277812" y="57149"/>
                </a:lnTo>
                <a:lnTo>
                  <a:pt x="239712" y="38099"/>
                </a:lnTo>
                <a:close/>
              </a:path>
              <a:path w="278129" h="114300">
                <a:moveTo>
                  <a:pt x="163512" y="38099"/>
                </a:moveTo>
                <a:lnTo>
                  <a:pt x="0" y="38100"/>
                </a:lnTo>
                <a:lnTo>
                  <a:pt x="0" y="76200"/>
                </a:lnTo>
                <a:lnTo>
                  <a:pt x="163512" y="76199"/>
                </a:lnTo>
                <a:lnTo>
                  <a:pt x="163512" y="38099"/>
                </a:lnTo>
                <a:close/>
              </a:path>
              <a:path w="278129" h="114300">
                <a:moveTo>
                  <a:pt x="182562" y="38099"/>
                </a:moveTo>
                <a:lnTo>
                  <a:pt x="163512" y="38099"/>
                </a:lnTo>
                <a:lnTo>
                  <a:pt x="163512" y="76199"/>
                </a:lnTo>
                <a:lnTo>
                  <a:pt x="182562" y="76199"/>
                </a:lnTo>
                <a:lnTo>
                  <a:pt x="182562" y="38099"/>
                </a:lnTo>
                <a:close/>
              </a:path>
              <a:path w="278129" h="114300">
                <a:moveTo>
                  <a:pt x="163512" y="0"/>
                </a:moveTo>
                <a:lnTo>
                  <a:pt x="163512" y="38099"/>
                </a:lnTo>
                <a:lnTo>
                  <a:pt x="239712" y="38099"/>
                </a:lnTo>
                <a:lnTo>
                  <a:pt x="163512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2819557" y="5984747"/>
            <a:ext cx="142049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ts val="1585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source port:</a:t>
            </a:r>
            <a:r>
              <a:rPr sz="1400" spc="-65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9157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ts val="1585"/>
              </a:lnSpc>
            </a:pPr>
            <a:r>
              <a:rPr sz="1400">
                <a:latin typeface="Tahoma"/>
                <a:cs typeface="Tahoma"/>
              </a:rPr>
              <a:t>dest </a:t>
            </a:r>
            <a:r>
              <a:rPr sz="1400" spc="-5">
                <a:latin typeface="Tahoma"/>
                <a:cs typeface="Tahoma"/>
              </a:rPr>
              <a:t>port:</a:t>
            </a:r>
            <a:r>
              <a:rPr sz="1400" spc="-90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6428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226717" y="4914326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226717" y="4914326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39392" y="4995288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278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78129" h="114300">
                <a:moveTo>
                  <a:pt x="27781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77813" y="76200"/>
                </a:lnTo>
                <a:lnTo>
                  <a:pt x="277813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232432" y="5106923"/>
            <a:ext cx="141922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sz="1400" spc="-5">
                <a:latin typeface="Tahoma"/>
                <a:cs typeface="Tahoma"/>
              </a:rPr>
              <a:t>source port:</a:t>
            </a:r>
            <a:r>
              <a:rPr sz="1400" spc="-60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6428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595"/>
              </a:lnSpc>
            </a:pPr>
            <a:r>
              <a:rPr sz="1400">
                <a:latin typeface="Tahoma"/>
                <a:cs typeface="Tahoma"/>
              </a:rPr>
              <a:t>dest </a:t>
            </a:r>
            <a:r>
              <a:rPr sz="1400" spc="-5">
                <a:latin typeface="Tahoma"/>
                <a:cs typeface="Tahoma"/>
              </a:rPr>
              <a:t>port:</a:t>
            </a:r>
            <a:r>
              <a:rPr sz="1400" spc="-35">
                <a:latin typeface="Tahoma"/>
                <a:cs typeface="Tahoma"/>
              </a:rPr>
              <a:t> </a:t>
            </a:r>
            <a:r>
              <a:rPr sz="1400" spc="-5">
                <a:latin typeface="Tahoma"/>
                <a:cs typeface="Tahoma"/>
              </a:rPr>
              <a:t>9157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133431" y="4914326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33431" y="4914326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27206" y="4973063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63511" y="0"/>
                </a:moveTo>
                <a:lnTo>
                  <a:pt x="163512" y="114300"/>
                </a:lnTo>
                <a:lnTo>
                  <a:pt x="239709" y="76200"/>
                </a:lnTo>
                <a:lnTo>
                  <a:pt x="182562" y="76200"/>
                </a:lnTo>
                <a:lnTo>
                  <a:pt x="182561" y="38100"/>
                </a:lnTo>
                <a:lnTo>
                  <a:pt x="239712" y="38100"/>
                </a:lnTo>
                <a:lnTo>
                  <a:pt x="163511" y="0"/>
                </a:lnTo>
                <a:close/>
              </a:path>
              <a:path w="278129" h="114300">
                <a:moveTo>
                  <a:pt x="16351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63512" y="76200"/>
                </a:lnTo>
                <a:lnTo>
                  <a:pt x="163511" y="38100"/>
                </a:lnTo>
                <a:close/>
              </a:path>
              <a:path w="278129" h="114300">
                <a:moveTo>
                  <a:pt x="239712" y="38100"/>
                </a:moveTo>
                <a:lnTo>
                  <a:pt x="182561" y="38100"/>
                </a:lnTo>
                <a:lnTo>
                  <a:pt x="182562" y="76200"/>
                </a:lnTo>
                <a:lnTo>
                  <a:pt x="239709" y="76200"/>
                </a:lnTo>
                <a:lnTo>
                  <a:pt x="277811" y="57148"/>
                </a:lnTo>
                <a:lnTo>
                  <a:pt x="239712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142319" y="5106923"/>
            <a:ext cx="1116965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96850" marR="5080" indent="-184150">
              <a:lnSpc>
                <a:spcPts val="1510"/>
              </a:lnSpc>
              <a:spcBef>
                <a:spcPts val="290"/>
              </a:spcBef>
            </a:pPr>
            <a:r>
              <a:rPr sz="1400" spc="-5">
                <a:latin typeface="Tahoma"/>
                <a:cs typeface="Tahoma"/>
              </a:rPr>
              <a:t>source port:</a:t>
            </a:r>
            <a:r>
              <a:rPr sz="1400" spc="-7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?  dest </a:t>
            </a:r>
            <a:r>
              <a:rPr sz="1400" spc="-5">
                <a:latin typeface="Tahoma"/>
                <a:cs typeface="Tahoma"/>
              </a:rPr>
              <a:t>port:</a:t>
            </a:r>
            <a:r>
              <a:rPr sz="1400" spc="-95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?</a:t>
            </a:r>
          </a:p>
        </p:txBody>
      </p:sp>
      <p:sp>
        <p:nvSpPr>
          <p:cNvPr id="105" name="object 105"/>
          <p:cNvSpPr/>
          <p:nvPr/>
        </p:nvSpPr>
        <p:spPr>
          <a:xfrm>
            <a:off x="6492080" y="5768401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3C6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92080" y="5768401"/>
            <a:ext cx="1076325" cy="219075"/>
          </a:xfrm>
          <a:custGeom>
            <a:avLst/>
            <a:gdLst/>
            <a:ahLst/>
            <a:cxnLst/>
            <a:rect l="l" t="t" r="r" b="b"/>
            <a:pathLst>
              <a:path w="1076325" h="219075">
                <a:moveTo>
                  <a:pt x="0" y="0"/>
                </a:moveTo>
                <a:lnTo>
                  <a:pt x="1076325" y="0"/>
                </a:lnTo>
                <a:lnTo>
                  <a:pt x="107632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04756" y="5849363"/>
            <a:ext cx="278130" cy="114300"/>
          </a:xfrm>
          <a:custGeom>
            <a:avLst/>
            <a:gdLst/>
            <a:ahLst/>
            <a:cxnLst/>
            <a:rect l="l" t="t" r="r" b="b"/>
            <a:pathLst>
              <a:path w="278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278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78129" h="114300">
                <a:moveTo>
                  <a:pt x="114300" y="76200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278129" h="114300">
                <a:moveTo>
                  <a:pt x="277811" y="38099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77811" y="76199"/>
                </a:lnTo>
                <a:lnTo>
                  <a:pt x="277811" y="3809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497796" y="5960364"/>
            <a:ext cx="1116330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spc="-5">
                <a:latin typeface="Tahoma"/>
                <a:cs typeface="Tahoma"/>
              </a:rPr>
              <a:t>source port:</a:t>
            </a:r>
            <a:r>
              <a:rPr sz="1400" spc="-7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?  dest </a:t>
            </a:r>
            <a:r>
              <a:rPr sz="1400" spc="-5">
                <a:latin typeface="Tahoma"/>
                <a:cs typeface="Tahoma"/>
              </a:rPr>
              <a:t>port:</a:t>
            </a:r>
            <a:r>
              <a:rPr sz="1400" spc="-40">
                <a:latin typeface="Tahoma"/>
                <a:cs typeface="Tahoma"/>
              </a:rPr>
              <a:t> </a:t>
            </a:r>
            <a:r>
              <a:rPr sz="1400">
                <a:latin typeface="Tahoma"/>
                <a:cs typeface="Tahoma"/>
              </a:rPr>
              <a:t>?</a:t>
            </a:r>
          </a:p>
        </p:txBody>
      </p:sp>
      <p:sp>
        <p:nvSpPr>
          <p:cNvPr id="109" name="object 109"/>
          <p:cNvSpPr/>
          <p:nvPr/>
        </p:nvSpPr>
        <p:spPr>
          <a:xfrm>
            <a:off x="1610517" y="4406326"/>
            <a:ext cx="711200" cy="669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13557" y="4470590"/>
            <a:ext cx="345812" cy="306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79806" y="4530151"/>
            <a:ext cx="711200" cy="669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942154" y="4594415"/>
            <a:ext cx="345812" cy="3067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18829" y="3928488"/>
            <a:ext cx="339388" cy="673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20339" y="4006151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4">
                <a:moveTo>
                  <a:pt x="0" y="14415"/>
                </a:moveTo>
                <a:lnTo>
                  <a:pt x="150811" y="14415"/>
                </a:lnTo>
                <a:lnTo>
                  <a:pt x="150811" y="0"/>
                </a:lnTo>
                <a:lnTo>
                  <a:pt x="0" y="0"/>
                </a:lnTo>
                <a:lnTo>
                  <a:pt x="0" y="14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15577" y="4001389"/>
            <a:ext cx="160655" cy="24130"/>
          </a:xfrm>
          <a:custGeom>
            <a:avLst/>
            <a:gdLst/>
            <a:ahLst/>
            <a:cxnLst/>
            <a:rect l="l" t="t" r="r" b="b"/>
            <a:pathLst>
              <a:path w="160654" h="24129">
                <a:moveTo>
                  <a:pt x="0" y="23940"/>
                </a:moveTo>
                <a:lnTo>
                  <a:pt x="160336" y="23940"/>
                </a:lnTo>
                <a:lnTo>
                  <a:pt x="160336" y="0"/>
                </a:lnTo>
                <a:lnTo>
                  <a:pt x="0" y="0"/>
                </a:lnTo>
                <a:lnTo>
                  <a:pt x="0" y="23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56901" y="3998489"/>
            <a:ext cx="146685" cy="43180"/>
          </a:xfrm>
          <a:custGeom>
            <a:avLst/>
            <a:gdLst/>
            <a:ahLst/>
            <a:cxnLst/>
            <a:rect l="l" t="t" r="r" b="b"/>
            <a:pathLst>
              <a:path w="146685" h="43179">
                <a:moveTo>
                  <a:pt x="124595" y="0"/>
                </a:moveTo>
                <a:lnTo>
                  <a:pt x="21482" y="0"/>
                </a:lnTo>
                <a:lnTo>
                  <a:pt x="13120" y="1688"/>
                </a:lnTo>
                <a:lnTo>
                  <a:pt x="6291" y="6291"/>
                </a:lnTo>
                <a:lnTo>
                  <a:pt x="1688" y="13120"/>
                </a:lnTo>
                <a:lnTo>
                  <a:pt x="0" y="21482"/>
                </a:lnTo>
                <a:lnTo>
                  <a:pt x="1688" y="29843"/>
                </a:lnTo>
                <a:lnTo>
                  <a:pt x="6291" y="36671"/>
                </a:lnTo>
                <a:lnTo>
                  <a:pt x="13120" y="41274"/>
                </a:lnTo>
                <a:lnTo>
                  <a:pt x="21482" y="42962"/>
                </a:lnTo>
                <a:lnTo>
                  <a:pt x="124595" y="42962"/>
                </a:lnTo>
                <a:lnTo>
                  <a:pt x="132957" y="41274"/>
                </a:lnTo>
                <a:lnTo>
                  <a:pt x="139785" y="36671"/>
                </a:lnTo>
                <a:lnTo>
                  <a:pt x="144388" y="29843"/>
                </a:lnTo>
                <a:lnTo>
                  <a:pt x="146076" y="21482"/>
                </a:lnTo>
                <a:lnTo>
                  <a:pt x="144388" y="13120"/>
                </a:lnTo>
                <a:lnTo>
                  <a:pt x="139785" y="6291"/>
                </a:lnTo>
                <a:lnTo>
                  <a:pt x="132957" y="1688"/>
                </a:lnTo>
                <a:lnTo>
                  <a:pt x="124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60131" y="4003093"/>
            <a:ext cx="139621" cy="33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55390" y="4095266"/>
            <a:ext cx="146685" cy="46355"/>
          </a:xfrm>
          <a:custGeom>
            <a:avLst/>
            <a:gdLst/>
            <a:ahLst/>
            <a:cxnLst/>
            <a:rect l="l" t="t" r="r" b="b"/>
            <a:pathLst>
              <a:path w="146685" h="46354">
                <a:moveTo>
                  <a:pt x="123104" y="0"/>
                </a:moveTo>
                <a:lnTo>
                  <a:pt x="22970" y="0"/>
                </a:lnTo>
                <a:lnTo>
                  <a:pt x="14029" y="1805"/>
                </a:lnTo>
                <a:lnTo>
                  <a:pt x="6727" y="6728"/>
                </a:lnTo>
                <a:lnTo>
                  <a:pt x="1805" y="14029"/>
                </a:lnTo>
                <a:lnTo>
                  <a:pt x="0" y="22971"/>
                </a:lnTo>
                <a:lnTo>
                  <a:pt x="1805" y="31912"/>
                </a:lnTo>
                <a:lnTo>
                  <a:pt x="6727" y="39214"/>
                </a:lnTo>
                <a:lnTo>
                  <a:pt x="14029" y="44137"/>
                </a:lnTo>
                <a:lnTo>
                  <a:pt x="22970" y="45942"/>
                </a:lnTo>
                <a:lnTo>
                  <a:pt x="123104" y="45942"/>
                </a:lnTo>
                <a:lnTo>
                  <a:pt x="132046" y="44137"/>
                </a:lnTo>
                <a:lnTo>
                  <a:pt x="139348" y="39214"/>
                </a:lnTo>
                <a:lnTo>
                  <a:pt x="144271" y="31912"/>
                </a:lnTo>
                <a:lnTo>
                  <a:pt x="146076" y="22971"/>
                </a:lnTo>
                <a:lnTo>
                  <a:pt x="144271" y="14029"/>
                </a:lnTo>
                <a:lnTo>
                  <a:pt x="139348" y="6728"/>
                </a:lnTo>
                <a:lnTo>
                  <a:pt x="132046" y="1805"/>
                </a:lnTo>
                <a:lnTo>
                  <a:pt x="123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58618" y="4099803"/>
            <a:ext cx="139621" cy="30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722102" y="4201486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4">
                <a:moveTo>
                  <a:pt x="0" y="14414"/>
                </a:moveTo>
                <a:lnTo>
                  <a:pt x="150811" y="14414"/>
                </a:lnTo>
                <a:lnTo>
                  <a:pt x="150811" y="0"/>
                </a:lnTo>
                <a:lnTo>
                  <a:pt x="0" y="0"/>
                </a:lnTo>
                <a:lnTo>
                  <a:pt x="0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17339" y="4196724"/>
            <a:ext cx="160655" cy="24130"/>
          </a:xfrm>
          <a:custGeom>
            <a:avLst/>
            <a:gdLst/>
            <a:ahLst/>
            <a:cxnLst/>
            <a:rect l="l" t="t" r="r" b="b"/>
            <a:pathLst>
              <a:path w="160654" h="24129">
                <a:moveTo>
                  <a:pt x="0" y="23940"/>
                </a:moveTo>
                <a:lnTo>
                  <a:pt x="160336" y="23940"/>
                </a:lnTo>
                <a:lnTo>
                  <a:pt x="160336" y="0"/>
                </a:lnTo>
                <a:lnTo>
                  <a:pt x="0" y="0"/>
                </a:lnTo>
                <a:lnTo>
                  <a:pt x="0" y="23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25123" y="4288857"/>
            <a:ext cx="149860" cy="14604"/>
          </a:xfrm>
          <a:custGeom>
            <a:avLst/>
            <a:gdLst/>
            <a:ahLst/>
            <a:cxnLst/>
            <a:rect l="l" t="t" r="r" b="b"/>
            <a:pathLst>
              <a:path w="149860" h="14604">
                <a:moveTo>
                  <a:pt x="0" y="14414"/>
                </a:moveTo>
                <a:lnTo>
                  <a:pt x="149301" y="14414"/>
                </a:lnTo>
                <a:lnTo>
                  <a:pt x="149301" y="0"/>
                </a:lnTo>
                <a:lnTo>
                  <a:pt x="0" y="0"/>
                </a:lnTo>
                <a:lnTo>
                  <a:pt x="0" y="14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20361" y="4284094"/>
            <a:ext cx="159385" cy="24130"/>
          </a:xfrm>
          <a:custGeom>
            <a:avLst/>
            <a:gdLst/>
            <a:ahLst/>
            <a:cxnLst/>
            <a:rect l="l" t="t" r="r" b="b"/>
            <a:pathLst>
              <a:path w="159385" h="24129">
                <a:moveTo>
                  <a:pt x="0" y="23940"/>
                </a:moveTo>
                <a:lnTo>
                  <a:pt x="158826" y="23940"/>
                </a:lnTo>
                <a:lnTo>
                  <a:pt x="158826" y="0"/>
                </a:lnTo>
                <a:lnTo>
                  <a:pt x="0" y="0"/>
                </a:lnTo>
                <a:lnTo>
                  <a:pt x="0" y="23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52165" y="4280913"/>
            <a:ext cx="147955" cy="44450"/>
          </a:xfrm>
          <a:custGeom>
            <a:avLst/>
            <a:gdLst/>
            <a:ahLst/>
            <a:cxnLst/>
            <a:rect l="l" t="t" r="r" b="b"/>
            <a:pathLst>
              <a:path w="147954" h="44450">
                <a:moveTo>
                  <a:pt x="125331" y="0"/>
                </a:moveTo>
                <a:lnTo>
                  <a:pt x="22211" y="0"/>
                </a:lnTo>
                <a:lnTo>
                  <a:pt x="13565" y="1745"/>
                </a:lnTo>
                <a:lnTo>
                  <a:pt x="6505" y="6505"/>
                </a:lnTo>
                <a:lnTo>
                  <a:pt x="1745" y="13565"/>
                </a:lnTo>
                <a:lnTo>
                  <a:pt x="0" y="22211"/>
                </a:lnTo>
                <a:lnTo>
                  <a:pt x="1745" y="30856"/>
                </a:lnTo>
                <a:lnTo>
                  <a:pt x="6505" y="37916"/>
                </a:lnTo>
                <a:lnTo>
                  <a:pt x="13565" y="42676"/>
                </a:lnTo>
                <a:lnTo>
                  <a:pt x="22211" y="44422"/>
                </a:lnTo>
                <a:lnTo>
                  <a:pt x="125331" y="44422"/>
                </a:lnTo>
                <a:lnTo>
                  <a:pt x="133976" y="42676"/>
                </a:lnTo>
                <a:lnTo>
                  <a:pt x="141036" y="37916"/>
                </a:lnTo>
                <a:lnTo>
                  <a:pt x="145796" y="30856"/>
                </a:lnTo>
                <a:lnTo>
                  <a:pt x="147542" y="22211"/>
                </a:lnTo>
                <a:lnTo>
                  <a:pt x="145796" y="13565"/>
                </a:lnTo>
                <a:lnTo>
                  <a:pt x="141036" y="6505"/>
                </a:lnTo>
                <a:lnTo>
                  <a:pt x="133976" y="1745"/>
                </a:lnTo>
                <a:lnTo>
                  <a:pt x="1253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55398" y="4285707"/>
            <a:ext cx="141276" cy="348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53778" y="4192073"/>
            <a:ext cx="146685" cy="41275"/>
          </a:xfrm>
          <a:custGeom>
            <a:avLst/>
            <a:gdLst/>
            <a:ahLst/>
            <a:cxnLst/>
            <a:rect l="l" t="t" r="r" b="b"/>
            <a:pathLst>
              <a:path w="146685" h="41275">
                <a:moveTo>
                  <a:pt x="125534" y="0"/>
                </a:moveTo>
                <a:lnTo>
                  <a:pt x="20593" y="0"/>
                </a:lnTo>
                <a:lnTo>
                  <a:pt x="12577" y="1618"/>
                </a:lnTo>
                <a:lnTo>
                  <a:pt x="6031" y="6031"/>
                </a:lnTo>
                <a:lnTo>
                  <a:pt x="1618" y="12576"/>
                </a:lnTo>
                <a:lnTo>
                  <a:pt x="0" y="20591"/>
                </a:lnTo>
                <a:lnTo>
                  <a:pt x="1618" y="28607"/>
                </a:lnTo>
                <a:lnTo>
                  <a:pt x="6031" y="35153"/>
                </a:lnTo>
                <a:lnTo>
                  <a:pt x="12577" y="39566"/>
                </a:lnTo>
                <a:lnTo>
                  <a:pt x="20593" y="41184"/>
                </a:lnTo>
                <a:lnTo>
                  <a:pt x="125534" y="41184"/>
                </a:lnTo>
                <a:lnTo>
                  <a:pt x="133550" y="39566"/>
                </a:lnTo>
                <a:lnTo>
                  <a:pt x="140095" y="35153"/>
                </a:lnTo>
                <a:lnTo>
                  <a:pt x="144509" y="28607"/>
                </a:lnTo>
                <a:lnTo>
                  <a:pt x="146127" y="20591"/>
                </a:lnTo>
                <a:lnTo>
                  <a:pt x="144509" y="12576"/>
                </a:lnTo>
                <a:lnTo>
                  <a:pt x="140095" y="6031"/>
                </a:lnTo>
                <a:lnTo>
                  <a:pt x="133550" y="1618"/>
                </a:lnTo>
                <a:lnTo>
                  <a:pt x="125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57013" y="3928488"/>
            <a:ext cx="142793" cy="673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977672" y="3923726"/>
            <a:ext cx="27305" cy="682625"/>
          </a:xfrm>
          <a:custGeom>
            <a:avLst/>
            <a:gdLst/>
            <a:ahLst/>
            <a:cxnLst/>
            <a:rect l="l" t="t" r="r" b="b"/>
            <a:pathLst>
              <a:path w="27304" h="682625">
                <a:moveTo>
                  <a:pt x="0" y="682604"/>
                </a:moveTo>
                <a:lnTo>
                  <a:pt x="26897" y="682604"/>
                </a:lnTo>
                <a:lnTo>
                  <a:pt x="26897" y="0"/>
                </a:lnTo>
                <a:lnTo>
                  <a:pt x="0" y="0"/>
                </a:lnTo>
                <a:lnTo>
                  <a:pt x="0" y="682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998044" y="4098523"/>
            <a:ext cx="59670" cy="626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98800" y="4002327"/>
            <a:ext cx="61432" cy="70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49154" y="4569796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9770" y="0"/>
                </a:moveTo>
                <a:lnTo>
                  <a:pt x="2818" y="0"/>
                </a:lnTo>
                <a:lnTo>
                  <a:pt x="0" y="6388"/>
                </a:lnTo>
                <a:lnTo>
                  <a:pt x="0" y="22147"/>
                </a:lnTo>
                <a:lnTo>
                  <a:pt x="2818" y="28535"/>
                </a:lnTo>
                <a:lnTo>
                  <a:pt x="9770" y="28535"/>
                </a:lnTo>
                <a:lnTo>
                  <a:pt x="12588" y="22147"/>
                </a:lnTo>
                <a:lnTo>
                  <a:pt x="12588" y="6388"/>
                </a:lnTo>
                <a:lnTo>
                  <a:pt x="977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95527" y="4571267"/>
            <a:ext cx="62230" cy="59055"/>
          </a:xfrm>
          <a:custGeom>
            <a:avLst/>
            <a:gdLst/>
            <a:ahLst/>
            <a:cxnLst/>
            <a:rect l="l" t="t" r="r" b="b"/>
            <a:pathLst>
              <a:path w="62229" h="59054">
                <a:moveTo>
                  <a:pt x="60473" y="0"/>
                </a:moveTo>
                <a:lnTo>
                  <a:pt x="0" y="25985"/>
                </a:lnTo>
                <a:lnTo>
                  <a:pt x="402" y="58835"/>
                </a:lnTo>
                <a:lnTo>
                  <a:pt x="61683" y="26965"/>
                </a:lnTo>
                <a:lnTo>
                  <a:pt x="6047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02967" y="4590388"/>
            <a:ext cx="301625" cy="43180"/>
          </a:xfrm>
          <a:custGeom>
            <a:avLst/>
            <a:gdLst/>
            <a:ahLst/>
            <a:cxnLst/>
            <a:rect l="l" t="t" r="r" b="b"/>
            <a:pathLst>
              <a:path w="301625" h="43179">
                <a:moveTo>
                  <a:pt x="280148" y="0"/>
                </a:moveTo>
                <a:lnTo>
                  <a:pt x="21475" y="0"/>
                </a:lnTo>
                <a:lnTo>
                  <a:pt x="13116" y="1687"/>
                </a:lnTo>
                <a:lnTo>
                  <a:pt x="6290" y="6290"/>
                </a:lnTo>
                <a:lnTo>
                  <a:pt x="1687" y="13116"/>
                </a:lnTo>
                <a:lnTo>
                  <a:pt x="0" y="21475"/>
                </a:lnTo>
                <a:lnTo>
                  <a:pt x="1687" y="29834"/>
                </a:lnTo>
                <a:lnTo>
                  <a:pt x="6290" y="36660"/>
                </a:lnTo>
                <a:lnTo>
                  <a:pt x="13116" y="41262"/>
                </a:lnTo>
                <a:lnTo>
                  <a:pt x="21475" y="42950"/>
                </a:lnTo>
                <a:lnTo>
                  <a:pt x="280148" y="42950"/>
                </a:lnTo>
                <a:lnTo>
                  <a:pt x="288507" y="41262"/>
                </a:lnTo>
                <a:lnTo>
                  <a:pt x="295333" y="36660"/>
                </a:lnTo>
                <a:lnTo>
                  <a:pt x="299936" y="29834"/>
                </a:lnTo>
                <a:lnTo>
                  <a:pt x="301623" y="21475"/>
                </a:lnTo>
                <a:lnTo>
                  <a:pt x="299936" y="13116"/>
                </a:lnTo>
                <a:lnTo>
                  <a:pt x="295333" y="6290"/>
                </a:lnTo>
                <a:lnTo>
                  <a:pt x="288507" y="1687"/>
                </a:lnTo>
                <a:lnTo>
                  <a:pt x="28014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02967" y="4590388"/>
            <a:ext cx="301625" cy="43180"/>
          </a:xfrm>
          <a:custGeom>
            <a:avLst/>
            <a:gdLst/>
            <a:ahLst/>
            <a:cxnLst/>
            <a:rect l="l" t="t" r="r" b="b"/>
            <a:pathLst>
              <a:path w="301625" h="43179">
                <a:moveTo>
                  <a:pt x="0" y="21475"/>
                </a:moveTo>
                <a:lnTo>
                  <a:pt x="1687" y="13116"/>
                </a:lnTo>
                <a:lnTo>
                  <a:pt x="6289" y="6289"/>
                </a:lnTo>
                <a:lnTo>
                  <a:pt x="13116" y="1687"/>
                </a:lnTo>
                <a:lnTo>
                  <a:pt x="21475" y="0"/>
                </a:lnTo>
                <a:lnTo>
                  <a:pt x="280148" y="0"/>
                </a:lnTo>
                <a:lnTo>
                  <a:pt x="288507" y="1687"/>
                </a:lnTo>
                <a:lnTo>
                  <a:pt x="295333" y="6289"/>
                </a:lnTo>
                <a:lnTo>
                  <a:pt x="299935" y="13116"/>
                </a:lnTo>
                <a:lnTo>
                  <a:pt x="301623" y="21475"/>
                </a:lnTo>
                <a:lnTo>
                  <a:pt x="299935" y="29834"/>
                </a:lnTo>
                <a:lnTo>
                  <a:pt x="295333" y="36660"/>
                </a:lnTo>
                <a:lnTo>
                  <a:pt x="288506" y="41262"/>
                </a:lnTo>
                <a:lnTo>
                  <a:pt x="280147" y="42950"/>
                </a:lnTo>
                <a:lnTo>
                  <a:pt x="21475" y="42950"/>
                </a:lnTo>
                <a:lnTo>
                  <a:pt x="13116" y="41262"/>
                </a:lnTo>
                <a:lnTo>
                  <a:pt x="6289" y="36660"/>
                </a:lnTo>
                <a:lnTo>
                  <a:pt x="1687" y="29833"/>
                </a:lnTo>
                <a:lnTo>
                  <a:pt x="0" y="214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718829" y="4600096"/>
            <a:ext cx="269900" cy="238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718829" y="4600096"/>
            <a:ext cx="270510" cy="24130"/>
          </a:xfrm>
          <a:custGeom>
            <a:avLst/>
            <a:gdLst/>
            <a:ahLst/>
            <a:cxnLst/>
            <a:rect l="l" t="t" r="r" b="b"/>
            <a:pathLst>
              <a:path w="270510" h="24129">
                <a:moveTo>
                  <a:pt x="0" y="11914"/>
                </a:moveTo>
                <a:lnTo>
                  <a:pt x="0" y="5334"/>
                </a:lnTo>
                <a:lnTo>
                  <a:pt x="5334" y="0"/>
                </a:lnTo>
                <a:lnTo>
                  <a:pt x="11914" y="0"/>
                </a:lnTo>
                <a:lnTo>
                  <a:pt x="257986" y="0"/>
                </a:lnTo>
                <a:lnTo>
                  <a:pt x="264566" y="0"/>
                </a:lnTo>
                <a:lnTo>
                  <a:pt x="269900" y="5334"/>
                </a:lnTo>
                <a:lnTo>
                  <a:pt x="269900" y="11914"/>
                </a:lnTo>
                <a:lnTo>
                  <a:pt x="269900" y="18494"/>
                </a:lnTo>
                <a:lnTo>
                  <a:pt x="264565" y="23828"/>
                </a:lnTo>
                <a:lnTo>
                  <a:pt x="257985" y="23828"/>
                </a:lnTo>
                <a:lnTo>
                  <a:pt x="11914" y="23828"/>
                </a:lnTo>
                <a:lnTo>
                  <a:pt x="5334" y="23828"/>
                </a:lnTo>
                <a:lnTo>
                  <a:pt x="0" y="18493"/>
                </a:lnTo>
                <a:lnTo>
                  <a:pt x="0" y="1191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45768" y="4503018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89" y="0"/>
                </a:moveTo>
                <a:lnTo>
                  <a:pt x="12147" y="1687"/>
                </a:lnTo>
                <a:lnTo>
                  <a:pt x="5825" y="6289"/>
                </a:lnTo>
                <a:lnTo>
                  <a:pt x="1563" y="13115"/>
                </a:lnTo>
                <a:lnTo>
                  <a:pt x="0" y="21474"/>
                </a:lnTo>
                <a:lnTo>
                  <a:pt x="1563" y="29833"/>
                </a:lnTo>
                <a:lnTo>
                  <a:pt x="5825" y="36659"/>
                </a:lnTo>
                <a:lnTo>
                  <a:pt x="12147" y="41261"/>
                </a:lnTo>
                <a:lnTo>
                  <a:pt x="19889" y="42948"/>
                </a:lnTo>
                <a:lnTo>
                  <a:pt x="27631" y="41261"/>
                </a:lnTo>
                <a:lnTo>
                  <a:pt x="33954" y="36659"/>
                </a:lnTo>
                <a:lnTo>
                  <a:pt x="38217" y="29833"/>
                </a:lnTo>
                <a:lnTo>
                  <a:pt x="39780" y="21474"/>
                </a:lnTo>
                <a:lnTo>
                  <a:pt x="38217" y="13115"/>
                </a:lnTo>
                <a:lnTo>
                  <a:pt x="33954" y="6289"/>
                </a:lnTo>
                <a:lnTo>
                  <a:pt x="27631" y="1687"/>
                </a:lnTo>
                <a:lnTo>
                  <a:pt x="19889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790333" y="4503018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19889" y="0"/>
                </a:moveTo>
                <a:lnTo>
                  <a:pt x="12147" y="1687"/>
                </a:lnTo>
                <a:lnTo>
                  <a:pt x="5825" y="6289"/>
                </a:lnTo>
                <a:lnTo>
                  <a:pt x="1563" y="13115"/>
                </a:lnTo>
                <a:lnTo>
                  <a:pt x="0" y="21474"/>
                </a:lnTo>
                <a:lnTo>
                  <a:pt x="1563" y="29833"/>
                </a:lnTo>
                <a:lnTo>
                  <a:pt x="5825" y="36659"/>
                </a:lnTo>
                <a:lnTo>
                  <a:pt x="12147" y="41261"/>
                </a:lnTo>
                <a:lnTo>
                  <a:pt x="19889" y="42948"/>
                </a:lnTo>
                <a:lnTo>
                  <a:pt x="27631" y="41261"/>
                </a:lnTo>
                <a:lnTo>
                  <a:pt x="33954" y="36659"/>
                </a:lnTo>
                <a:lnTo>
                  <a:pt x="38217" y="29833"/>
                </a:lnTo>
                <a:lnTo>
                  <a:pt x="39780" y="21474"/>
                </a:lnTo>
                <a:lnTo>
                  <a:pt x="38217" y="13115"/>
                </a:lnTo>
                <a:lnTo>
                  <a:pt x="33954" y="6289"/>
                </a:lnTo>
                <a:lnTo>
                  <a:pt x="27631" y="1687"/>
                </a:lnTo>
                <a:lnTo>
                  <a:pt x="198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34644" y="4503018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90" y="0"/>
                </a:moveTo>
                <a:lnTo>
                  <a:pt x="12148" y="1618"/>
                </a:lnTo>
                <a:lnTo>
                  <a:pt x="5825" y="6031"/>
                </a:lnTo>
                <a:lnTo>
                  <a:pt x="1563" y="12576"/>
                </a:lnTo>
                <a:lnTo>
                  <a:pt x="0" y="20591"/>
                </a:lnTo>
                <a:lnTo>
                  <a:pt x="1563" y="28607"/>
                </a:lnTo>
                <a:lnTo>
                  <a:pt x="5825" y="35153"/>
                </a:lnTo>
                <a:lnTo>
                  <a:pt x="12148" y="39566"/>
                </a:lnTo>
                <a:lnTo>
                  <a:pt x="19890" y="41184"/>
                </a:lnTo>
                <a:lnTo>
                  <a:pt x="27632" y="39566"/>
                </a:lnTo>
                <a:lnTo>
                  <a:pt x="33954" y="35153"/>
                </a:lnTo>
                <a:lnTo>
                  <a:pt x="38217" y="28607"/>
                </a:lnTo>
                <a:lnTo>
                  <a:pt x="39780" y="20591"/>
                </a:lnTo>
                <a:lnTo>
                  <a:pt x="38217" y="12576"/>
                </a:lnTo>
                <a:lnTo>
                  <a:pt x="33954" y="6031"/>
                </a:lnTo>
                <a:lnTo>
                  <a:pt x="27632" y="1618"/>
                </a:lnTo>
                <a:lnTo>
                  <a:pt x="19890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34850" y="4342691"/>
            <a:ext cx="22225" cy="224154"/>
          </a:xfrm>
          <a:custGeom>
            <a:avLst/>
            <a:gdLst/>
            <a:ahLst/>
            <a:cxnLst/>
            <a:rect l="l" t="t" r="r" b="b"/>
            <a:pathLst>
              <a:path w="22225" h="224154">
                <a:moveTo>
                  <a:pt x="0" y="223867"/>
                </a:moveTo>
                <a:lnTo>
                  <a:pt x="22155" y="223867"/>
                </a:lnTo>
                <a:lnTo>
                  <a:pt x="22155" y="0"/>
                </a:lnTo>
                <a:lnTo>
                  <a:pt x="0" y="0"/>
                </a:lnTo>
                <a:lnTo>
                  <a:pt x="0" y="223867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30087" y="4337929"/>
            <a:ext cx="31750" cy="233679"/>
          </a:xfrm>
          <a:custGeom>
            <a:avLst/>
            <a:gdLst/>
            <a:ahLst/>
            <a:cxnLst/>
            <a:rect l="l" t="t" r="r" b="b"/>
            <a:pathLst>
              <a:path w="31750" h="233679">
                <a:moveTo>
                  <a:pt x="0" y="233394"/>
                </a:moveTo>
                <a:lnTo>
                  <a:pt x="31681" y="233394"/>
                </a:lnTo>
                <a:lnTo>
                  <a:pt x="31681" y="0"/>
                </a:lnTo>
                <a:lnTo>
                  <a:pt x="0" y="0"/>
                </a:lnTo>
                <a:lnTo>
                  <a:pt x="0" y="233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85691"/>
            <a:ext cx="3723067" cy="971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515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Header</a:t>
            </a:r>
          </a:p>
          <a:p>
            <a:pPr marL="12700">
              <a:lnSpc>
                <a:spcPct val="100000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6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4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0727" y="1402080"/>
            <a:ext cx="6205728" cy="3337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567" y="1623059"/>
            <a:ext cx="11423015" cy="422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6850" algn="just">
              <a:lnSpc>
                <a:spcPct val="100000"/>
              </a:lnSpc>
              <a:spcBef>
                <a:spcPts val="100"/>
              </a:spcBef>
            </a:pPr>
            <a:r>
              <a:rPr sz="2000" b="1" i="1">
                <a:latin typeface="Arial"/>
                <a:cs typeface="Arial"/>
              </a:rPr>
              <a:t>TCP </a:t>
            </a:r>
            <a:r>
              <a:rPr sz="2000" b="1" i="1" spc="-5">
                <a:latin typeface="Arial"/>
                <a:cs typeface="Arial"/>
              </a:rPr>
              <a:t>Segment </a:t>
            </a:r>
            <a:r>
              <a:rPr sz="2000" i="1">
                <a:latin typeface="Arial"/>
                <a:cs typeface="Arial"/>
              </a:rPr>
              <a:t>= TCP Header +</a:t>
            </a:r>
            <a:r>
              <a:rPr sz="2000" i="1" spc="-75"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6546850" marR="5080" algn="just">
              <a:lnSpc>
                <a:spcPct val="100000"/>
              </a:lnSpc>
            </a:pP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Source </a:t>
            </a: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Destination port (16 bits each)</a:t>
            </a:r>
            <a:r>
              <a:rPr sz="20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 </a:t>
            </a:r>
            <a:r>
              <a:rPr sz="2000" spc="-5">
                <a:latin typeface="Arial"/>
                <a:cs typeface="Arial"/>
              </a:rPr>
              <a:t> Specify port numbers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sender and</a:t>
            </a:r>
            <a:r>
              <a:rPr sz="2000" spc="-8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  receiver.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6546850" marR="142875">
              <a:lnSpc>
                <a:spcPct val="100000"/>
              </a:lnSpc>
            </a:pP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 (32 bits) </a:t>
            </a:r>
            <a:r>
              <a:rPr sz="20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 </a:t>
            </a:r>
            <a:r>
              <a:rPr sz="2000">
                <a:latin typeface="Arial"/>
                <a:cs typeface="Arial"/>
              </a:rPr>
              <a:t>Specifies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sequence </a:t>
            </a:r>
            <a:r>
              <a:rPr sz="2000" spc="-5">
                <a:latin typeface="Arial"/>
                <a:cs typeface="Arial"/>
              </a:rPr>
              <a:t>number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first octet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TCP </a:t>
            </a:r>
            <a:r>
              <a:rPr sz="2000" spc="-5">
                <a:latin typeface="Arial"/>
                <a:cs typeface="Arial"/>
              </a:rPr>
              <a:t>segment. If </a:t>
            </a:r>
            <a:r>
              <a:rPr sz="2000">
                <a:latin typeface="Arial"/>
                <a:cs typeface="Arial"/>
              </a:rPr>
              <a:t>SYN bit is </a:t>
            </a:r>
            <a:r>
              <a:rPr sz="2000" spc="-5">
                <a:latin typeface="Arial"/>
                <a:cs typeface="Arial"/>
              </a:rPr>
              <a:t>set, </a:t>
            </a:r>
            <a:r>
              <a:rPr sz="2000">
                <a:latin typeface="Arial"/>
                <a:cs typeface="Arial"/>
              </a:rPr>
              <a:t>it is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initial sequence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number.</a:t>
            </a:r>
            <a:endParaRPr sz="2000">
              <a:latin typeface="Arial"/>
              <a:cs typeface="Arial"/>
            </a:endParaRPr>
          </a:p>
          <a:p>
            <a:pPr marL="12700" marR="5579110">
              <a:lnSpc>
                <a:spcPct val="100000"/>
              </a:lnSpc>
              <a:spcBef>
                <a:spcPts val="1895"/>
              </a:spcBef>
            </a:pPr>
            <a:r>
              <a:rPr sz="20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Acknowledgement </a:t>
            </a:r>
            <a:r>
              <a:rPr sz="20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 (32 bits)</a:t>
            </a:r>
            <a:r>
              <a:rPr sz="20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 </a:t>
            </a:r>
            <a:r>
              <a:rPr sz="2000">
                <a:latin typeface="Arial"/>
                <a:cs typeface="Arial"/>
              </a:rPr>
              <a:t>Contains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value 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next sequence </a:t>
            </a:r>
            <a:r>
              <a:rPr sz="2000" spc="-5">
                <a:latin typeface="Arial"/>
                <a:cs typeface="Arial"/>
              </a:rPr>
              <a:t>number expected </a:t>
            </a:r>
            <a:r>
              <a:rPr sz="2000">
                <a:latin typeface="Arial"/>
                <a:cs typeface="Arial"/>
              </a:rPr>
              <a:t>by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the  </a:t>
            </a:r>
            <a:r>
              <a:rPr sz="2000">
                <a:latin typeface="Arial"/>
                <a:cs typeface="Arial"/>
              </a:rPr>
              <a:t>sender of </a:t>
            </a:r>
            <a:r>
              <a:rPr sz="2000" spc="-5">
                <a:latin typeface="Arial"/>
                <a:cs typeface="Arial"/>
              </a:rPr>
              <a:t>this segment. </a:t>
            </a:r>
            <a:r>
              <a:rPr sz="2000">
                <a:latin typeface="Arial"/>
                <a:cs typeface="Arial"/>
              </a:rPr>
              <a:t>Valid only if ACK bit is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set.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860044"/>
            <a:ext cx="11080115" cy="527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4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  <a:p>
            <a:pPr marL="279400" marR="81280" indent="-266700">
              <a:lnSpc>
                <a:spcPts val="2090"/>
              </a:lnSpc>
              <a:spcBef>
                <a:spcPts val="175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Header length </a:t>
            </a:r>
            <a:r>
              <a:rPr sz="18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(4 </a:t>
            </a: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Length of </a:t>
            </a:r>
            <a:r>
              <a:rPr sz="1800">
                <a:latin typeface="Arial"/>
                <a:cs typeface="Arial"/>
              </a:rPr>
              <a:t>TCP </a:t>
            </a:r>
            <a:r>
              <a:rPr sz="1800" spc="-5">
                <a:latin typeface="Arial"/>
                <a:cs typeface="Arial"/>
              </a:rPr>
              <a:t>header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measured by the number of 32-bit words </a:t>
            </a:r>
            <a:r>
              <a:rPr sz="1800">
                <a:latin typeface="Arial"/>
                <a:cs typeface="Arial"/>
              </a:rPr>
              <a:t>in </a:t>
            </a:r>
            <a:r>
              <a:rPr sz="1800" spc="-5">
                <a:latin typeface="Arial"/>
                <a:cs typeface="Arial"/>
              </a:rPr>
              <a:t>the </a:t>
            </a:r>
            <a:r>
              <a:rPr sz="1800" spc="-20">
                <a:latin typeface="Arial"/>
                <a:cs typeface="Arial"/>
              </a:rPr>
              <a:t>header, </a:t>
            </a:r>
            <a:r>
              <a:rPr sz="1800">
                <a:latin typeface="Arial"/>
                <a:cs typeface="Arial"/>
              </a:rPr>
              <a:t>so  we </a:t>
            </a:r>
            <a:r>
              <a:rPr sz="1800" spc="-5">
                <a:latin typeface="Arial"/>
                <a:cs typeface="Arial"/>
              </a:rPr>
              <a:t>multiply by </a:t>
            </a:r>
            <a:r>
              <a:rPr sz="1800">
                <a:latin typeface="Arial"/>
                <a:cs typeface="Arial"/>
              </a:rPr>
              <a:t>4 </a:t>
            </a:r>
            <a:r>
              <a:rPr sz="1800" spc="-5">
                <a:latin typeface="Arial"/>
                <a:cs typeface="Arial"/>
              </a:rPr>
              <a:t>to get number of octets </a:t>
            </a:r>
            <a:r>
              <a:rPr sz="1800">
                <a:latin typeface="Arial"/>
                <a:cs typeface="Arial"/>
              </a:rPr>
              <a:t>in </a:t>
            </a:r>
            <a:r>
              <a:rPr sz="1800" spc="-5">
                <a:latin typeface="Arial"/>
                <a:cs typeface="Arial"/>
              </a:rPr>
              <a:t>the</a:t>
            </a:r>
            <a:r>
              <a:rPr sz="1800" spc="-20">
                <a:latin typeface="Arial"/>
                <a:cs typeface="Arial"/>
              </a:rPr>
              <a:t> header.</a:t>
            </a:r>
            <a:endParaRPr sz="18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0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Reserved </a:t>
            </a:r>
            <a:r>
              <a:rPr sz="18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(6 </a:t>
            </a: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This field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not</a:t>
            </a:r>
            <a:r>
              <a:rPr sz="1800" spc="-2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4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Code bits </a:t>
            </a:r>
            <a:r>
              <a:rPr sz="1800" i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(6 </a:t>
            </a: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There are </a:t>
            </a:r>
            <a:r>
              <a:rPr sz="1800">
                <a:latin typeface="Arial"/>
                <a:cs typeface="Arial"/>
              </a:rPr>
              <a:t>six </a:t>
            </a:r>
            <a:r>
              <a:rPr sz="1800" spc="-5">
                <a:latin typeface="Arial"/>
                <a:cs typeface="Arial"/>
              </a:rPr>
              <a:t>code bits, including </a:t>
            </a:r>
            <a:r>
              <a:rPr sz="1800" spc="-15">
                <a:latin typeface="Arial"/>
                <a:cs typeface="Arial"/>
              </a:rPr>
              <a:t>SYN,FIN,ACK,RST,PSH </a:t>
            </a:r>
            <a:r>
              <a:rPr sz="1800" spc="-5">
                <a:latin typeface="Arial"/>
                <a:cs typeface="Arial"/>
              </a:rPr>
              <a:t>and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URG.</a:t>
            </a:r>
            <a:endParaRPr sz="1800">
              <a:latin typeface="Arial"/>
              <a:cs typeface="Arial"/>
            </a:endParaRPr>
          </a:p>
          <a:p>
            <a:pPr marL="279400" marR="699135" indent="-266700">
              <a:lnSpc>
                <a:spcPct val="101099"/>
              </a:lnSpc>
              <a:spcBef>
                <a:spcPts val="1515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Window (16 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Window advertisement to specify the number of octets that the sender of this </a:t>
            </a:r>
            <a:r>
              <a:rPr sz="1800">
                <a:latin typeface="Arial"/>
                <a:cs typeface="Arial"/>
              </a:rPr>
              <a:t>TCP  </a:t>
            </a:r>
            <a:r>
              <a:rPr sz="1800" spc="-5">
                <a:latin typeface="Arial"/>
                <a:cs typeface="Arial"/>
              </a:rPr>
              <a:t>segment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willing to accept. The purpose of this field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for </a:t>
            </a:r>
            <a:r>
              <a:rPr sz="1800" b="1" spc="-5">
                <a:latin typeface="Arial"/>
                <a:cs typeface="Arial"/>
              </a:rPr>
              <a:t>flow</a:t>
            </a:r>
            <a:r>
              <a:rPr sz="1800" b="1" spc="-3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control.</a:t>
            </a:r>
            <a:endParaRPr sz="18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44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Checksum (16 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The checksum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calculated using part of IP </a:t>
            </a:r>
            <a:r>
              <a:rPr sz="1800" spc="-20">
                <a:latin typeface="Arial"/>
                <a:cs typeface="Arial"/>
              </a:rPr>
              <a:t>header, </a:t>
            </a:r>
            <a:r>
              <a:rPr sz="1800">
                <a:latin typeface="Arial"/>
                <a:cs typeface="Arial"/>
              </a:rPr>
              <a:t>TCP </a:t>
            </a:r>
            <a:r>
              <a:rPr sz="1800" spc="-5">
                <a:latin typeface="Arial"/>
                <a:cs typeface="Arial"/>
              </a:rPr>
              <a:t>header and </a:t>
            </a:r>
            <a:r>
              <a:rPr sz="1800">
                <a:latin typeface="Arial"/>
                <a:cs typeface="Arial"/>
              </a:rPr>
              <a:t>TCP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279400" marR="5080" indent="-266700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b="1" i="1" u="sng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Urgent Pointer </a:t>
            </a:r>
            <a:r>
              <a:rPr sz="1800" i="1" u="sng" spc="-5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(16 bits):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If the </a:t>
            </a:r>
            <a:r>
              <a:rPr sz="1800">
                <a:latin typeface="Arial"/>
                <a:cs typeface="Arial"/>
              </a:rPr>
              <a:t>URG </a:t>
            </a:r>
            <a:r>
              <a:rPr sz="1800" spc="-5">
                <a:latin typeface="Arial"/>
                <a:cs typeface="Arial"/>
              </a:rPr>
              <a:t>code bit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set, the first part of the data contains urgent data (do not  consume sequence numbers). The urgent pointer specifies where the urgent data ends and the normal  </a:t>
            </a:r>
            <a:r>
              <a:rPr sz="1800">
                <a:latin typeface="Arial"/>
                <a:cs typeface="Arial"/>
              </a:rPr>
              <a:t>TCP </a:t>
            </a:r>
            <a:r>
              <a:rPr sz="1800" spc="-5">
                <a:latin typeface="Arial"/>
                <a:cs typeface="Arial"/>
              </a:rPr>
              <a:t>data starts. Urgent data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for priority purposes as they do not wait </a:t>
            </a:r>
            <a:r>
              <a:rPr sz="1800">
                <a:latin typeface="Arial"/>
                <a:cs typeface="Arial"/>
              </a:rPr>
              <a:t>in </a:t>
            </a:r>
            <a:r>
              <a:rPr sz="1800" spc="-5">
                <a:latin typeface="Arial"/>
                <a:cs typeface="Arial"/>
              </a:rPr>
              <a:t>line </a:t>
            </a:r>
            <a:r>
              <a:rPr sz="1800">
                <a:latin typeface="Arial"/>
                <a:cs typeface="Arial"/>
              </a:rPr>
              <a:t>in </a:t>
            </a:r>
            <a:r>
              <a:rPr sz="1800" spc="-5">
                <a:latin typeface="Arial"/>
                <a:cs typeface="Arial"/>
              </a:rPr>
              <a:t>the receive </a:t>
            </a:r>
            <a:r>
              <a:rPr sz="1800" spc="-25">
                <a:latin typeface="Arial"/>
                <a:cs typeface="Arial"/>
              </a:rPr>
              <a:t>buffer, </a:t>
            </a:r>
            <a:r>
              <a:rPr sz="1800" spc="-5">
                <a:latin typeface="Arial"/>
                <a:cs typeface="Arial"/>
              </a:rPr>
              <a:t>and </a:t>
            </a:r>
            <a:r>
              <a:rPr sz="1800">
                <a:latin typeface="Arial"/>
                <a:cs typeface="Arial"/>
              </a:rPr>
              <a:t>will  </a:t>
            </a:r>
            <a:r>
              <a:rPr sz="1800" spc="-5">
                <a:latin typeface="Arial"/>
                <a:cs typeface="Arial"/>
              </a:rPr>
              <a:t>be delivered to the applications</a:t>
            </a:r>
            <a:r>
              <a:rPr sz="1800" spc="-10">
                <a:latin typeface="Arial"/>
                <a:cs typeface="Arial"/>
              </a:rPr>
              <a:t> </a:t>
            </a:r>
            <a:r>
              <a:rPr sz="1800" spc="-15">
                <a:latin typeface="Arial"/>
                <a:cs typeface="Arial"/>
              </a:rPr>
              <a:t>immediately.</a:t>
            </a:r>
            <a:endParaRPr sz="1800">
              <a:latin typeface="Arial"/>
              <a:cs typeface="Arial"/>
            </a:endParaRPr>
          </a:p>
          <a:p>
            <a:pPr marL="279400" marR="144780" indent="-266700">
              <a:lnSpc>
                <a:spcPct val="102200"/>
              </a:lnSpc>
              <a:spcBef>
                <a:spcPts val="1390"/>
              </a:spcBef>
              <a:buClr>
                <a:srgbClr val="00B0F0"/>
              </a:buClr>
              <a:buFont typeface="Arial"/>
              <a:buChar char="○"/>
              <a:tabLst>
                <a:tab pos="278765" algn="l"/>
                <a:tab pos="279400" algn="l"/>
              </a:tabLst>
            </a:pPr>
            <a:r>
              <a:rPr sz="1800" i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Options (0-320 bits, divisible by 32):</a:t>
            </a:r>
            <a:r>
              <a:rPr sz="1800" i="1" spc="-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TCP </a:t>
            </a:r>
            <a:r>
              <a:rPr sz="1800" spc="-5">
                <a:latin typeface="Arial"/>
                <a:cs typeface="Arial"/>
              </a:rPr>
              <a:t>segments can carry </a:t>
            </a:r>
            <a:r>
              <a:rPr sz="1800">
                <a:latin typeface="Arial"/>
                <a:cs typeface="Arial"/>
              </a:rPr>
              <a:t>a </a:t>
            </a:r>
            <a:r>
              <a:rPr sz="1800" spc="-5">
                <a:latin typeface="Arial"/>
                <a:cs typeface="Arial"/>
              </a:rPr>
              <a:t>variable length of options which provide </a:t>
            </a:r>
            <a:r>
              <a:rPr sz="1800">
                <a:latin typeface="Arial"/>
                <a:cs typeface="Arial"/>
              </a:rPr>
              <a:t>a  </a:t>
            </a:r>
            <a:r>
              <a:rPr sz="1800" spc="-5">
                <a:latin typeface="Arial"/>
                <a:cs typeface="Arial"/>
              </a:rPr>
              <a:t>way to deal with the limitations of the original</a:t>
            </a:r>
            <a:r>
              <a:rPr sz="1800" spc="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header.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048" y="228600"/>
            <a:ext cx="3473152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515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Header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81000"/>
            <a:ext cx="6771067" cy="826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655">
              <a:lnSpc>
                <a:spcPts val="3675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 </a:t>
            </a:r>
            <a:r>
              <a:rPr spc="-20">
                <a:solidFill>
                  <a:srgbClr val="404040"/>
                </a:solidFill>
              </a:rPr>
              <a:t>3-way</a:t>
            </a:r>
            <a:r>
              <a:rPr spc="-665">
                <a:solidFill>
                  <a:srgbClr val="404040"/>
                </a:solidFill>
              </a:rPr>
              <a:t> </a:t>
            </a:r>
            <a:r>
              <a:rPr spc="-229">
                <a:solidFill>
                  <a:srgbClr val="404040"/>
                </a:solidFill>
              </a:rPr>
              <a:t>Handshake </a:t>
            </a:r>
            <a:r>
              <a:rPr spc="-225">
                <a:solidFill>
                  <a:srgbClr val="404040"/>
                </a:solidFill>
              </a:rPr>
              <a:t>Protocol</a:t>
            </a:r>
          </a:p>
          <a:p>
            <a:pPr marL="12700">
              <a:lnSpc>
                <a:spcPts val="2595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4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4301" y="1532635"/>
            <a:ext cx="6212205" cy="4519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>
                <a:latin typeface="Arial"/>
                <a:cs typeface="Arial"/>
              </a:rPr>
              <a:t>SYN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Packet: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1400"/>
              </a:lnSpc>
              <a:spcBef>
                <a:spcPts val="70"/>
              </a:spcBef>
              <a:buSzPct val="85714"/>
              <a:buChar char="•"/>
              <a:tabLst>
                <a:tab pos="393065" algn="l"/>
                <a:tab pos="393700" algn="l"/>
              </a:tabLst>
            </a:pPr>
            <a:r>
              <a:rPr sz="2100" spc="10">
                <a:latin typeface="Arial"/>
                <a:cs typeface="Arial"/>
              </a:rPr>
              <a:t>The client sends </a:t>
            </a:r>
            <a:r>
              <a:rPr sz="2100">
                <a:latin typeface="Arial"/>
                <a:cs typeface="Arial"/>
              </a:rPr>
              <a:t>a </a:t>
            </a:r>
            <a:r>
              <a:rPr sz="2100" spc="10">
                <a:latin typeface="Arial"/>
                <a:cs typeface="Arial"/>
              </a:rPr>
              <a:t>special packet called </a:t>
            </a:r>
            <a:r>
              <a:rPr sz="2100" spc="15">
                <a:latin typeface="Arial"/>
                <a:cs typeface="Arial"/>
              </a:rPr>
              <a:t>SYN  </a:t>
            </a:r>
            <a:r>
              <a:rPr sz="2100" spc="10">
                <a:latin typeface="Arial"/>
                <a:cs typeface="Arial"/>
              </a:rPr>
              <a:t>packet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server </a:t>
            </a:r>
            <a:r>
              <a:rPr sz="2100" spc="5">
                <a:latin typeface="Arial"/>
                <a:cs typeface="Arial"/>
              </a:rPr>
              <a:t>using </a:t>
            </a:r>
            <a:r>
              <a:rPr sz="210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sz="2100" spc="10">
                <a:highlight>
                  <a:srgbClr val="FFFF00"/>
                </a:highlight>
                <a:latin typeface="Arial"/>
                <a:cs typeface="Arial"/>
              </a:rPr>
              <a:t>randomly </a:t>
            </a:r>
            <a:r>
              <a:rPr sz="2100" spc="10">
                <a:latin typeface="Arial"/>
                <a:cs typeface="Arial"/>
              </a:rPr>
              <a:t>generated  number </a:t>
            </a:r>
            <a:r>
              <a:rPr sz="2100">
                <a:latin typeface="Arial"/>
                <a:cs typeface="Arial"/>
              </a:rPr>
              <a:t>x </a:t>
            </a:r>
            <a:r>
              <a:rPr sz="2100" spc="5">
                <a:latin typeface="Arial"/>
                <a:cs typeface="Arial"/>
              </a:rPr>
              <a:t>as </a:t>
            </a:r>
            <a:r>
              <a:rPr sz="2100">
                <a:latin typeface="Arial"/>
                <a:cs typeface="Arial"/>
              </a:rPr>
              <a:t>its </a:t>
            </a:r>
            <a:r>
              <a:rPr sz="2100" spc="10">
                <a:latin typeface="Arial"/>
                <a:cs typeface="Arial"/>
              </a:rPr>
              <a:t>sequence</a:t>
            </a:r>
            <a:r>
              <a:rPr sz="2100" spc="5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number.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>
                <a:latin typeface="Arial"/>
                <a:cs typeface="Arial"/>
              </a:rPr>
              <a:t>SYN-ACK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Packet:</a:t>
            </a:r>
            <a:endParaRPr sz="2400">
              <a:latin typeface="Arial"/>
              <a:cs typeface="Arial"/>
            </a:endParaRPr>
          </a:p>
          <a:p>
            <a:pPr marL="546100" lvl="1" indent="-381000">
              <a:lnSpc>
                <a:spcPct val="100000"/>
              </a:lnSpc>
              <a:spcBef>
                <a:spcPts val="15"/>
              </a:spcBef>
              <a:buSzPct val="85714"/>
              <a:buChar char="•"/>
              <a:tabLst>
                <a:tab pos="545465" algn="l"/>
                <a:tab pos="546100" algn="l"/>
              </a:tabLst>
            </a:pPr>
            <a:r>
              <a:rPr sz="2100" spc="10">
                <a:latin typeface="Arial"/>
                <a:cs typeface="Arial"/>
              </a:rPr>
              <a:t>On receiving </a:t>
            </a:r>
            <a:r>
              <a:rPr sz="2100">
                <a:latin typeface="Arial"/>
                <a:cs typeface="Arial"/>
              </a:rPr>
              <a:t>it,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server sends </a:t>
            </a:r>
            <a:r>
              <a:rPr sz="2100">
                <a:latin typeface="Arial"/>
                <a:cs typeface="Arial"/>
              </a:rPr>
              <a:t>a </a:t>
            </a:r>
            <a:r>
              <a:rPr sz="2100" spc="10">
                <a:latin typeface="Arial"/>
                <a:cs typeface="Arial"/>
              </a:rPr>
              <a:t>reply</a:t>
            </a:r>
            <a:r>
              <a:rPr sz="2100" spc="65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packet</a:t>
            </a:r>
            <a:endParaRPr sz="2100">
              <a:latin typeface="Arial"/>
              <a:cs typeface="Arial"/>
            </a:endParaRPr>
          </a:p>
          <a:p>
            <a:pPr marL="546100" marR="45720">
              <a:lnSpc>
                <a:spcPts val="2500"/>
              </a:lnSpc>
              <a:spcBef>
                <a:spcPts val="195"/>
              </a:spcBef>
            </a:pPr>
            <a:r>
              <a:rPr sz="2100" spc="5">
                <a:latin typeface="Arial"/>
                <a:cs typeface="Arial"/>
              </a:rPr>
              <a:t>using </a:t>
            </a:r>
            <a:r>
              <a:rPr sz="2100">
                <a:latin typeface="Arial"/>
                <a:cs typeface="Arial"/>
              </a:rPr>
              <a:t>its </a:t>
            </a:r>
            <a:r>
              <a:rPr sz="2100" spc="10">
                <a:latin typeface="Arial"/>
                <a:cs typeface="Arial"/>
              </a:rPr>
              <a:t>own randomly generated number </a:t>
            </a:r>
            <a:r>
              <a:rPr sz="2100">
                <a:latin typeface="Arial"/>
                <a:cs typeface="Arial"/>
              </a:rPr>
              <a:t>y </a:t>
            </a:r>
            <a:r>
              <a:rPr sz="2100" spc="15">
                <a:latin typeface="Arial"/>
                <a:cs typeface="Arial"/>
              </a:rPr>
              <a:t>as  </a:t>
            </a:r>
            <a:r>
              <a:rPr sz="2100">
                <a:latin typeface="Arial"/>
                <a:cs typeface="Arial"/>
              </a:rPr>
              <a:t>its </a:t>
            </a:r>
            <a:r>
              <a:rPr sz="2100" spc="10">
                <a:latin typeface="Arial"/>
                <a:cs typeface="Arial"/>
              </a:rPr>
              <a:t>sequence</a:t>
            </a:r>
            <a:r>
              <a:rPr sz="2100" spc="30">
                <a:latin typeface="Arial"/>
                <a:cs typeface="Arial"/>
              </a:rPr>
              <a:t> </a:t>
            </a:r>
            <a:r>
              <a:rPr sz="2100" spc="10">
                <a:latin typeface="Arial"/>
                <a:cs typeface="Arial"/>
              </a:rPr>
              <a:t>number.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>
                <a:latin typeface="Arial"/>
                <a:cs typeface="Arial"/>
              </a:rPr>
              <a:t>ACK</a:t>
            </a:r>
            <a:r>
              <a:rPr sz="2400" b="1" spc="-1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  <a:p>
            <a:pPr marL="546100" marR="307340" lvl="1" indent="-381000">
              <a:lnSpc>
                <a:spcPts val="2590"/>
              </a:lnSpc>
              <a:spcBef>
                <a:spcPts val="65"/>
              </a:spcBef>
              <a:buSzPct val="85714"/>
              <a:buChar char="•"/>
              <a:tabLst>
                <a:tab pos="545465" algn="l"/>
                <a:tab pos="546100" algn="l"/>
              </a:tabLst>
            </a:pPr>
            <a:r>
              <a:rPr sz="2100" spc="10">
                <a:latin typeface="Arial"/>
                <a:cs typeface="Arial"/>
              </a:rPr>
              <a:t>Client sends out </a:t>
            </a:r>
            <a:r>
              <a:rPr sz="2100" spc="15">
                <a:latin typeface="Arial"/>
                <a:cs typeface="Arial"/>
              </a:rPr>
              <a:t>ACK </a:t>
            </a:r>
            <a:r>
              <a:rPr sz="2100" spc="10">
                <a:latin typeface="Arial"/>
                <a:cs typeface="Arial"/>
              </a:rPr>
              <a:t>packet </a:t>
            </a:r>
            <a:r>
              <a:rPr sz="2100">
                <a:latin typeface="Arial"/>
                <a:cs typeface="Arial"/>
              </a:rPr>
              <a:t>to </a:t>
            </a:r>
            <a:r>
              <a:rPr sz="2100" spc="10">
                <a:latin typeface="Arial"/>
                <a:cs typeface="Arial"/>
              </a:rPr>
              <a:t>conclude </a:t>
            </a:r>
            <a:r>
              <a:rPr sz="2100" spc="5">
                <a:latin typeface="Arial"/>
                <a:cs typeface="Arial"/>
              </a:rPr>
              <a:t>the  </a:t>
            </a:r>
            <a:r>
              <a:rPr sz="2100" spc="10">
                <a:latin typeface="Arial"/>
                <a:cs typeface="Arial"/>
              </a:rPr>
              <a:t>handshake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528" y="1916465"/>
            <a:ext cx="4053237" cy="3629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1634616"/>
            <a:ext cx="10923905" cy="32200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69900" marR="120014" indent="-457200">
              <a:lnSpc>
                <a:spcPct val="102699"/>
              </a:lnSpc>
              <a:spcBef>
                <a:spcPts val="2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When </a:t>
            </a:r>
            <a:r>
              <a:rPr sz="2200">
                <a:latin typeface="Arial"/>
                <a:cs typeface="Arial"/>
              </a:rPr>
              <a:t>the server </a:t>
            </a:r>
            <a:r>
              <a:rPr sz="2200" spc="-5">
                <a:latin typeface="Arial"/>
                <a:cs typeface="Arial"/>
              </a:rPr>
              <a:t>receives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initial SYN </a:t>
            </a:r>
            <a:r>
              <a:rPr sz="2200">
                <a:latin typeface="Arial"/>
                <a:cs typeface="Arial"/>
              </a:rPr>
              <a:t>packet, </a:t>
            </a:r>
            <a:r>
              <a:rPr sz="2200" spc="-5">
                <a:latin typeface="Arial"/>
                <a:cs typeface="Arial"/>
              </a:rPr>
              <a:t>it </a:t>
            </a:r>
            <a:r>
              <a:rPr sz="2200">
                <a:latin typeface="Arial"/>
                <a:cs typeface="Arial"/>
              </a:rPr>
              <a:t>uses </a:t>
            </a:r>
            <a:r>
              <a:rPr sz="2200" b="1">
                <a:latin typeface="Arial"/>
                <a:cs typeface="Arial"/>
              </a:rPr>
              <a:t>TCB </a:t>
            </a:r>
            <a:r>
              <a:rPr sz="2200" spc="-10">
                <a:latin typeface="Arial"/>
                <a:cs typeface="Arial"/>
              </a:rPr>
              <a:t>(Transmission </a:t>
            </a:r>
            <a:r>
              <a:rPr sz="2200" spc="-5">
                <a:latin typeface="Arial"/>
                <a:cs typeface="Arial"/>
              </a:rPr>
              <a:t>Control  Block) </a:t>
            </a:r>
            <a:r>
              <a:rPr sz="2200">
                <a:latin typeface="Arial"/>
                <a:cs typeface="Arial"/>
              </a:rPr>
              <a:t>to store the </a:t>
            </a:r>
            <a:r>
              <a:rPr sz="2200" spc="-5">
                <a:latin typeface="Arial"/>
                <a:cs typeface="Arial"/>
              </a:rPr>
              <a:t>information </a:t>
            </a:r>
            <a:r>
              <a:rPr sz="2200">
                <a:latin typeface="Arial"/>
                <a:cs typeface="Arial"/>
              </a:rPr>
              <a:t>about the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connection.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This </a:t>
            </a:r>
            <a:r>
              <a:rPr sz="2200" spc="-5">
                <a:latin typeface="Arial"/>
                <a:cs typeface="Arial"/>
              </a:rPr>
              <a:t>is called </a:t>
            </a:r>
            <a:r>
              <a:rPr sz="2200" b="1">
                <a:solidFill>
                  <a:srgbClr val="C00000"/>
                </a:solidFill>
                <a:latin typeface="Arial"/>
                <a:cs typeface="Arial"/>
              </a:rPr>
              <a:t>half-open connection </a:t>
            </a:r>
            <a:r>
              <a:rPr sz="2200">
                <a:latin typeface="Arial"/>
                <a:cs typeface="Arial"/>
              </a:rPr>
              <a:t>as </a:t>
            </a:r>
            <a:r>
              <a:rPr sz="2200" spc="-5">
                <a:latin typeface="Arial"/>
                <a:cs typeface="Arial"/>
              </a:rPr>
              <a:t>only client-server connection is</a:t>
            </a:r>
            <a:r>
              <a:rPr sz="2200" spc="13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confirmed.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6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The server stores the TCB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a queue that </a:t>
            </a:r>
            <a:r>
              <a:rPr sz="2200" spc="-5">
                <a:latin typeface="Arial"/>
                <a:cs typeface="Arial"/>
              </a:rPr>
              <a:t>is only </a:t>
            </a:r>
            <a:r>
              <a:rPr sz="2200">
                <a:latin typeface="Arial"/>
                <a:cs typeface="Arial"/>
              </a:rPr>
              <a:t>for the </a:t>
            </a:r>
            <a:r>
              <a:rPr sz="2200" spc="-5">
                <a:latin typeface="Arial"/>
                <a:cs typeface="Arial"/>
              </a:rPr>
              <a:t>half-open</a:t>
            </a:r>
            <a:r>
              <a:rPr sz="2200" spc="-1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connection.</a:t>
            </a:r>
            <a:endParaRPr sz="2200">
              <a:latin typeface="Arial"/>
              <a:cs typeface="Arial"/>
            </a:endParaRPr>
          </a:p>
          <a:p>
            <a:pPr marL="469900" marR="5080" indent="-457200">
              <a:lnSpc>
                <a:spcPts val="2590"/>
              </a:lnSpc>
              <a:spcBef>
                <a:spcPts val="108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After </a:t>
            </a:r>
            <a:r>
              <a:rPr sz="2200">
                <a:latin typeface="Arial"/>
                <a:cs typeface="Arial"/>
              </a:rPr>
              <a:t>the server gets </a:t>
            </a:r>
            <a:r>
              <a:rPr sz="2200" spc="-5">
                <a:latin typeface="Arial"/>
                <a:cs typeface="Arial"/>
              </a:rPr>
              <a:t>ACK </a:t>
            </a:r>
            <a:r>
              <a:rPr sz="2200">
                <a:latin typeface="Arial"/>
                <a:cs typeface="Arial"/>
              </a:rPr>
              <a:t>packet, </a:t>
            </a:r>
            <a:r>
              <a:rPr sz="2200" spc="-5">
                <a:latin typeface="Arial"/>
                <a:cs typeface="Arial"/>
              </a:rPr>
              <a:t>it will </a:t>
            </a:r>
            <a:r>
              <a:rPr sz="2200">
                <a:latin typeface="Arial"/>
                <a:cs typeface="Arial"/>
              </a:rPr>
              <a:t>take </a:t>
            </a:r>
            <a:r>
              <a:rPr sz="2200" spc="-5">
                <a:latin typeface="Arial"/>
                <a:cs typeface="Arial"/>
              </a:rPr>
              <a:t>this </a:t>
            </a:r>
            <a:r>
              <a:rPr sz="2200">
                <a:latin typeface="Arial"/>
                <a:cs typeface="Arial"/>
              </a:rPr>
              <a:t>TCB out of the queue and store </a:t>
            </a:r>
            <a:r>
              <a:rPr sz="2200" spc="-5">
                <a:latin typeface="Arial"/>
                <a:cs typeface="Arial"/>
              </a:rPr>
              <a:t>in</a:t>
            </a:r>
            <a:r>
              <a:rPr sz="2200" spc="-18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a  </a:t>
            </a:r>
            <a:r>
              <a:rPr sz="2200" spc="-5">
                <a:latin typeface="Arial"/>
                <a:cs typeface="Arial"/>
              </a:rPr>
              <a:t>different place.</a:t>
            </a:r>
            <a:endParaRPr sz="2200">
              <a:latin typeface="Arial"/>
              <a:cs typeface="Arial"/>
            </a:endParaRPr>
          </a:p>
          <a:p>
            <a:pPr marL="469900" marR="1078865" indent="-457200">
              <a:lnSpc>
                <a:spcPts val="2620"/>
              </a:lnSpc>
              <a:spcBef>
                <a:spcPts val="108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If </a:t>
            </a:r>
            <a:r>
              <a:rPr sz="2200" spc="-5">
                <a:latin typeface="Arial"/>
                <a:cs typeface="Arial"/>
              </a:rPr>
              <a:t>ACK doesn’t arrive, </a:t>
            </a:r>
            <a:r>
              <a:rPr sz="2200">
                <a:latin typeface="Arial"/>
                <a:cs typeface="Arial"/>
              </a:rPr>
              <a:t>the server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resend </a:t>
            </a:r>
            <a:r>
              <a:rPr sz="2200" spc="-5">
                <a:latin typeface="Arial"/>
                <a:cs typeface="Arial"/>
              </a:rPr>
              <a:t>SYN+ACK </a:t>
            </a:r>
            <a:r>
              <a:rPr sz="2200">
                <a:latin typeface="Arial"/>
                <a:cs typeface="Arial"/>
              </a:rPr>
              <a:t>packet. The TCB</a:t>
            </a:r>
            <a:r>
              <a:rPr sz="2200" spc="-19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will  eventually </a:t>
            </a:r>
            <a:r>
              <a:rPr sz="2200">
                <a:latin typeface="Arial"/>
                <a:cs typeface="Arial"/>
              </a:rPr>
              <a:t>be </a:t>
            </a:r>
            <a:r>
              <a:rPr sz="2200" spc="-5">
                <a:latin typeface="Arial"/>
                <a:cs typeface="Arial"/>
              </a:rPr>
              <a:t>discarded </a:t>
            </a:r>
            <a:r>
              <a:rPr sz="2200">
                <a:latin typeface="Arial"/>
                <a:cs typeface="Arial"/>
              </a:rPr>
              <a:t>after a </a:t>
            </a:r>
            <a:r>
              <a:rPr sz="2200" spc="-5">
                <a:latin typeface="Arial"/>
                <a:cs typeface="Arial"/>
              </a:rPr>
              <a:t>certain time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period.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816" y="368968"/>
            <a:ext cx="6771067" cy="826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655">
              <a:lnSpc>
                <a:spcPts val="3675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 </a:t>
            </a:r>
            <a:r>
              <a:rPr spc="-20">
                <a:solidFill>
                  <a:srgbClr val="404040"/>
                </a:solidFill>
              </a:rPr>
              <a:t>3-way</a:t>
            </a:r>
            <a:r>
              <a:rPr spc="-665">
                <a:solidFill>
                  <a:srgbClr val="404040"/>
                </a:solidFill>
              </a:rPr>
              <a:t> </a:t>
            </a:r>
            <a:r>
              <a:rPr spc="-229">
                <a:solidFill>
                  <a:srgbClr val="404040"/>
                </a:solidFill>
              </a:rPr>
              <a:t>Handshake </a:t>
            </a:r>
            <a:r>
              <a:rPr spc="-225">
                <a:solidFill>
                  <a:srgbClr val="404040"/>
                </a:solidFill>
              </a:rPr>
              <a:t>Protocol</a:t>
            </a:r>
          </a:p>
          <a:p>
            <a:pPr marL="12700">
              <a:lnSpc>
                <a:spcPts val="2595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4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47" y="986732"/>
            <a:ext cx="655828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2200" spc="-185">
                <a:latin typeface="Century"/>
                <a:cs typeface="Century"/>
              </a:rPr>
              <a:t>TCP</a:t>
            </a:r>
            <a:r>
              <a:rPr sz="2200" spc="-145">
                <a:latin typeface="Century"/>
                <a:cs typeface="Century"/>
              </a:rPr>
              <a:t> </a:t>
            </a:r>
            <a:r>
              <a:rPr sz="2200" spc="-35"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marR="287020" indent="-266700">
              <a:lnSpc>
                <a:spcPct val="100499"/>
              </a:lnSpc>
              <a:spcBef>
                <a:spcPts val="2145"/>
              </a:spcBef>
            </a:pPr>
            <a:r>
              <a:rPr sz="22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Idea: </a:t>
            </a:r>
            <a:r>
              <a:rPr sz="2200" spc="-12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fill </a:t>
            </a:r>
            <a:r>
              <a:rPr sz="2200">
                <a:latin typeface="Arial"/>
                <a:cs typeface="Arial"/>
              </a:rPr>
              <a:t>the queue </a:t>
            </a:r>
            <a:r>
              <a:rPr sz="2200" spc="-5">
                <a:latin typeface="Arial"/>
                <a:cs typeface="Arial"/>
              </a:rPr>
              <a:t>storing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b="1">
                <a:latin typeface="Arial"/>
                <a:cs typeface="Arial"/>
              </a:rPr>
              <a:t>half-open  connections </a:t>
            </a:r>
            <a:r>
              <a:rPr sz="2200">
                <a:latin typeface="Arial"/>
                <a:cs typeface="Arial"/>
              </a:rPr>
              <a:t>so that there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be no space to  store TCB for any new </a:t>
            </a:r>
            <a:r>
              <a:rPr sz="2200" spc="-5">
                <a:latin typeface="Arial"/>
                <a:cs typeface="Arial"/>
              </a:rPr>
              <a:t>half-open connection,  basically </a:t>
            </a:r>
            <a:r>
              <a:rPr sz="2200">
                <a:latin typeface="Arial"/>
                <a:cs typeface="Arial"/>
              </a:rPr>
              <a:t>the server cannot accept any new </a:t>
            </a:r>
            <a:r>
              <a:rPr sz="2200" spc="-5">
                <a:latin typeface="Arial"/>
                <a:cs typeface="Arial"/>
              </a:rPr>
              <a:t>SYN  </a:t>
            </a:r>
            <a:r>
              <a:rPr sz="2200">
                <a:latin typeface="Arial"/>
                <a:cs typeface="Arial"/>
              </a:rPr>
              <a:t>packets.</a:t>
            </a:r>
          </a:p>
          <a:p>
            <a:pPr marL="279400" marR="351155" indent="-266700">
              <a:lnSpc>
                <a:spcPct val="100499"/>
              </a:lnSpc>
              <a:spcBef>
                <a:spcPts val="1450"/>
              </a:spcBef>
            </a:pPr>
            <a:r>
              <a:rPr sz="22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Steps to achieve this:</a:t>
            </a:r>
            <a:r>
              <a:rPr sz="2200" b="1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Continuously </a:t>
            </a:r>
            <a:r>
              <a:rPr sz="2200">
                <a:latin typeface="Arial"/>
                <a:cs typeface="Arial"/>
              </a:rPr>
              <a:t>send a </a:t>
            </a:r>
            <a:r>
              <a:rPr sz="2200" spc="-5">
                <a:latin typeface="Arial"/>
                <a:cs typeface="Arial"/>
              </a:rPr>
              <a:t>lot </a:t>
            </a:r>
            <a:r>
              <a:rPr sz="2200">
                <a:latin typeface="Arial"/>
                <a:cs typeface="Arial"/>
              </a:rPr>
              <a:t>of  </a:t>
            </a:r>
            <a:r>
              <a:rPr sz="2200" spc="-5">
                <a:latin typeface="Arial"/>
                <a:cs typeface="Arial"/>
              </a:rPr>
              <a:t>SYN </a:t>
            </a:r>
            <a:r>
              <a:rPr sz="2200">
                <a:latin typeface="Arial"/>
                <a:cs typeface="Arial"/>
              </a:rPr>
              <a:t>packets to the </a:t>
            </a:r>
            <a:r>
              <a:rPr sz="2200" spc="-20">
                <a:latin typeface="Arial"/>
                <a:cs typeface="Arial"/>
              </a:rPr>
              <a:t>server. </a:t>
            </a:r>
            <a:r>
              <a:rPr sz="2200">
                <a:latin typeface="Arial"/>
                <a:cs typeface="Arial"/>
              </a:rPr>
              <a:t>This consumes the  space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queue by </a:t>
            </a:r>
            <a:r>
              <a:rPr sz="2200" spc="-5">
                <a:latin typeface="Arial"/>
                <a:cs typeface="Arial"/>
              </a:rPr>
              <a:t>inserting </a:t>
            </a:r>
            <a:r>
              <a:rPr sz="2200">
                <a:latin typeface="Arial"/>
                <a:cs typeface="Arial"/>
              </a:rPr>
              <a:t>the TCB</a:t>
            </a:r>
            <a:r>
              <a:rPr sz="2200" spc="-9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record.</a:t>
            </a:r>
          </a:p>
          <a:p>
            <a:pPr marL="622300" marR="5080" indent="-457200">
              <a:lnSpc>
                <a:spcPts val="2620"/>
              </a:lnSpc>
              <a:spcBef>
                <a:spcPts val="1955"/>
              </a:spcBef>
              <a:buClr>
                <a:srgbClr val="000000"/>
              </a:buClr>
              <a:buChar char="○"/>
              <a:tabLst>
                <a:tab pos="621665" algn="l"/>
                <a:tab pos="622300" algn="l"/>
              </a:tabLst>
            </a:pPr>
            <a:r>
              <a:rPr sz="2200" spc="-5">
                <a:solidFill>
                  <a:srgbClr val="C00000"/>
                </a:solidFill>
                <a:latin typeface="Arial"/>
                <a:cs typeface="Arial"/>
              </a:rPr>
              <a:t>Do </a:t>
            </a:r>
            <a:r>
              <a:rPr sz="2200">
                <a:solidFill>
                  <a:srgbClr val="C00000"/>
                </a:solidFill>
                <a:latin typeface="Arial"/>
                <a:cs typeface="Arial"/>
              </a:rPr>
              <a:t>not </a:t>
            </a:r>
            <a:r>
              <a:rPr sz="2200" spc="-5">
                <a:solidFill>
                  <a:srgbClr val="C00000"/>
                </a:solidFill>
                <a:latin typeface="Arial"/>
                <a:cs typeface="Arial"/>
              </a:rPr>
              <a:t>finish </a:t>
            </a:r>
            <a:r>
              <a:rPr sz="2200">
                <a:solidFill>
                  <a:srgbClr val="C00000"/>
                </a:solidFill>
                <a:latin typeface="Arial"/>
                <a:cs typeface="Arial"/>
              </a:rPr>
              <a:t>the 3rd step of handshake as </a:t>
            </a:r>
            <a:r>
              <a:rPr sz="2200" spc="-5">
                <a:solidFill>
                  <a:srgbClr val="C00000"/>
                </a:solidFill>
                <a:latin typeface="Arial"/>
                <a:cs typeface="Arial"/>
              </a:rPr>
              <a:t>it will  </a:t>
            </a:r>
            <a:r>
              <a:rPr sz="2200">
                <a:solidFill>
                  <a:srgbClr val="C00000"/>
                </a:solidFill>
                <a:latin typeface="Arial"/>
                <a:cs typeface="Arial"/>
              </a:rPr>
              <a:t>dequeue the TCB</a:t>
            </a:r>
            <a:r>
              <a:rPr sz="2200" spc="-5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C00000"/>
                </a:solidFill>
                <a:latin typeface="Arial"/>
                <a:cs typeface="Arial"/>
              </a:rPr>
              <a:t>record.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28600"/>
            <a:ext cx="4466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385">
                <a:solidFill>
                  <a:srgbClr val="404040"/>
                </a:solidFill>
              </a:rPr>
              <a:t>SYN</a:t>
            </a:r>
            <a:r>
              <a:rPr sz="3100" spc="-465">
                <a:solidFill>
                  <a:srgbClr val="404040"/>
                </a:solidFill>
              </a:rPr>
              <a:t> </a:t>
            </a:r>
            <a:r>
              <a:rPr sz="3100" spc="-240">
                <a:solidFill>
                  <a:srgbClr val="404040"/>
                </a:solidFill>
              </a:rPr>
              <a:t>Flooding</a:t>
            </a:r>
            <a:r>
              <a:rPr sz="3100" spc="-459">
                <a:solidFill>
                  <a:srgbClr val="404040"/>
                </a:solidFill>
              </a:rPr>
              <a:t> </a:t>
            </a:r>
            <a:r>
              <a:rPr sz="3100" spc="-155">
                <a:solidFill>
                  <a:srgbClr val="404040"/>
                </a:solidFill>
              </a:rPr>
              <a:t>Attack</a:t>
            </a:r>
            <a:r>
              <a:rPr sz="3100" spc="-465">
                <a:solidFill>
                  <a:srgbClr val="404040"/>
                </a:solidFill>
              </a:rPr>
              <a:t> </a:t>
            </a:r>
            <a:r>
              <a:rPr sz="3200" spc="-155">
                <a:solidFill>
                  <a:srgbClr val="404040"/>
                </a:solidFill>
              </a:rPr>
              <a:t>(cont.)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399418" y="1857018"/>
            <a:ext cx="4196935" cy="3544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1689100"/>
            <a:ext cx="10830560" cy="31629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69900" marR="636270" indent="-457200">
              <a:lnSpc>
                <a:spcPct val="102699"/>
              </a:lnSpc>
              <a:spcBef>
                <a:spcPts val="2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When flooding </a:t>
            </a:r>
            <a:r>
              <a:rPr sz="2200">
                <a:latin typeface="Arial"/>
                <a:cs typeface="Arial"/>
              </a:rPr>
              <a:t>the server </a:t>
            </a:r>
            <a:r>
              <a:rPr sz="2200" spc="-5">
                <a:latin typeface="Arial"/>
                <a:cs typeface="Arial"/>
              </a:rPr>
              <a:t>with SYN </a:t>
            </a:r>
            <a:r>
              <a:rPr sz="2200">
                <a:latin typeface="Arial"/>
                <a:cs typeface="Arial"/>
              </a:rPr>
              <a:t>packets, </a:t>
            </a:r>
            <a:r>
              <a:rPr sz="2200" spc="-5">
                <a:latin typeface="Arial"/>
                <a:cs typeface="Arial"/>
              </a:rPr>
              <a:t>we </a:t>
            </a:r>
            <a:r>
              <a:rPr sz="2200">
                <a:latin typeface="Arial"/>
                <a:cs typeface="Arial"/>
              </a:rPr>
              <a:t>need to use random source IP  addresses; </a:t>
            </a:r>
            <a:r>
              <a:rPr sz="2200" spc="-5">
                <a:latin typeface="Arial"/>
                <a:cs typeface="Arial"/>
              </a:rPr>
              <a:t>otherwise </a:t>
            </a:r>
            <a:r>
              <a:rPr sz="2200">
                <a:latin typeface="Arial"/>
                <a:cs typeface="Arial"/>
              </a:rPr>
              <a:t>the attacks may be </a:t>
            </a:r>
            <a:r>
              <a:rPr sz="2200" spc="-5">
                <a:latin typeface="Arial"/>
                <a:cs typeface="Arial"/>
              </a:rPr>
              <a:t>blocked </a:t>
            </a:r>
            <a:r>
              <a:rPr sz="2200">
                <a:latin typeface="Arial"/>
                <a:cs typeface="Arial"/>
              </a:rPr>
              <a:t>by the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firewalls.</a:t>
            </a:r>
            <a:endParaRPr sz="2200">
              <a:latin typeface="Arial"/>
              <a:cs typeface="Arial"/>
            </a:endParaRPr>
          </a:p>
          <a:p>
            <a:pPr marL="469900" marR="690245" indent="-457200">
              <a:lnSpc>
                <a:spcPct val="101800"/>
              </a:lnSpc>
              <a:spcBef>
                <a:spcPts val="142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SYN+ACK </a:t>
            </a:r>
            <a:r>
              <a:rPr sz="2200">
                <a:latin typeface="Arial"/>
                <a:cs typeface="Arial"/>
              </a:rPr>
              <a:t>packets sent by the server may be dropped because forged IP  address may not be </a:t>
            </a:r>
            <a:r>
              <a:rPr sz="2200" spc="-5">
                <a:latin typeface="Arial"/>
                <a:cs typeface="Arial"/>
              </a:rPr>
              <a:t>assigned </a:t>
            </a:r>
            <a:r>
              <a:rPr sz="2200">
                <a:latin typeface="Arial"/>
                <a:cs typeface="Arial"/>
              </a:rPr>
              <a:t>to any </a:t>
            </a:r>
            <a:r>
              <a:rPr sz="2200" spc="-5">
                <a:latin typeface="Arial"/>
                <a:cs typeface="Arial"/>
              </a:rPr>
              <a:t>machine.</a:t>
            </a:r>
            <a:endParaRPr sz="2200">
              <a:latin typeface="Arial"/>
              <a:cs typeface="Arial"/>
            </a:endParaRPr>
          </a:p>
          <a:p>
            <a:pPr marL="469900" marR="5080" indent="-457200">
              <a:lnSpc>
                <a:spcPts val="2590"/>
              </a:lnSpc>
              <a:spcBef>
                <a:spcPts val="159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If </a:t>
            </a:r>
            <a:r>
              <a:rPr sz="2200" spc="-5">
                <a:latin typeface="Arial"/>
                <a:cs typeface="Arial"/>
              </a:rPr>
              <a:t>it </a:t>
            </a:r>
            <a:r>
              <a:rPr sz="2200">
                <a:latin typeface="Arial"/>
                <a:cs typeface="Arial"/>
              </a:rPr>
              <a:t>does reach an </a:t>
            </a:r>
            <a:r>
              <a:rPr sz="2200" spc="-5">
                <a:latin typeface="Arial"/>
                <a:cs typeface="Arial"/>
              </a:rPr>
              <a:t>existing machine,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b="1" spc="-5">
                <a:latin typeface="Arial"/>
                <a:cs typeface="Arial"/>
              </a:rPr>
              <a:t>RST </a:t>
            </a:r>
            <a:r>
              <a:rPr sz="2200">
                <a:latin typeface="Arial"/>
                <a:cs typeface="Arial"/>
              </a:rPr>
              <a:t>packet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be sent out, and the TCB </a:t>
            </a:r>
            <a:r>
              <a:rPr sz="2200" spc="-5">
                <a:latin typeface="Arial"/>
                <a:cs typeface="Arial"/>
              </a:rPr>
              <a:t>will  </a:t>
            </a:r>
            <a:r>
              <a:rPr sz="2200">
                <a:latin typeface="Arial"/>
                <a:cs typeface="Arial"/>
              </a:rPr>
              <a:t>be</a:t>
            </a:r>
            <a:r>
              <a:rPr sz="2200" spc="-5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dequeued</a:t>
            </a:r>
            <a:r>
              <a:rPr sz="2200">
                <a:latin typeface="Arial"/>
                <a:cs typeface="Arial"/>
              </a:rPr>
              <a:t>.</a:t>
            </a:r>
          </a:p>
          <a:p>
            <a:pPr marL="746125" marR="232410" lvl="1" indent="-457200">
              <a:lnSpc>
                <a:spcPct val="100000"/>
              </a:lnSpc>
              <a:spcBef>
                <a:spcPts val="990"/>
              </a:spcBef>
              <a:buChar char="•"/>
              <a:tabLst>
                <a:tab pos="745490" algn="l"/>
                <a:tab pos="746125" algn="l"/>
              </a:tabLst>
            </a:pPr>
            <a:r>
              <a:rPr sz="2000">
                <a:latin typeface="Arial"/>
                <a:cs typeface="Arial"/>
              </a:rPr>
              <a:t>As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second </a:t>
            </a:r>
            <a:r>
              <a:rPr sz="2000" spc="-5">
                <a:latin typeface="Arial"/>
                <a:cs typeface="Arial"/>
              </a:rPr>
              <a:t>option </a:t>
            </a:r>
            <a:r>
              <a:rPr sz="2000">
                <a:latin typeface="Arial"/>
                <a:cs typeface="Arial"/>
              </a:rPr>
              <a:t>is less likely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happen, TCB </a:t>
            </a:r>
            <a:r>
              <a:rPr sz="2000" spc="-5">
                <a:latin typeface="Arial"/>
                <a:cs typeface="Arial"/>
              </a:rPr>
              <a:t>records </a:t>
            </a:r>
            <a:r>
              <a:rPr sz="2000">
                <a:latin typeface="Arial"/>
                <a:cs typeface="Arial"/>
              </a:rPr>
              <a:t>will </a:t>
            </a:r>
            <a:r>
              <a:rPr sz="2000" spc="-5">
                <a:latin typeface="Arial"/>
                <a:cs typeface="Arial"/>
              </a:rPr>
              <a:t>mostly stay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queue.  This causes </a:t>
            </a:r>
            <a:r>
              <a:rPr sz="2000" i="1">
                <a:latin typeface="Arial"/>
                <a:cs typeface="Arial"/>
              </a:rPr>
              <a:t>SYN Flooding</a:t>
            </a:r>
            <a:r>
              <a:rPr sz="2000" i="1" spc="-140">
                <a:latin typeface="Arial"/>
                <a:cs typeface="Arial"/>
              </a:rPr>
              <a:t> </a:t>
            </a:r>
            <a:r>
              <a:rPr sz="2000" i="1" spc="-5">
                <a:latin typeface="Arial"/>
                <a:cs typeface="Arial"/>
              </a:rPr>
              <a:t>Attack</a:t>
            </a:r>
            <a:r>
              <a:rPr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316" y="152400"/>
            <a:ext cx="5002883" cy="103105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385">
                <a:solidFill>
                  <a:srgbClr val="404040"/>
                </a:solidFill>
              </a:rPr>
              <a:t>SYN </a:t>
            </a:r>
            <a:r>
              <a:rPr spc="-240">
                <a:solidFill>
                  <a:srgbClr val="404040"/>
                </a:solidFill>
              </a:rPr>
              <a:t>Flooding</a:t>
            </a:r>
            <a:r>
              <a:rPr spc="-570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200" b="0" spc="-185">
                <a:solidFill>
                  <a:srgbClr val="000000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000000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29" name="Text Box 26">
            <a:extLst>
              <a:ext uri="{FF2B5EF4-FFF2-40B4-BE49-F238E27FC236}">
                <a16:creationId xmlns:a16="http://schemas.microsoft.com/office/drawing/2014/main" id="{BF5BF946-F5E7-1544-AF56-E534E43C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72" y="-15692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/>
              <a:t>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2BB341-9BE1-8640-8E8B-7EC80706964E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Sender: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071146" y="2078287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134BD1-8CE1-DD46-92D0-46AEECA91934}"/>
              </a:ext>
            </a:extLst>
          </p:cNvPr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02A536-E595-E54F-85ED-50268229A5F1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EE5E72-5714-C64B-A3D2-C89CD03AFF69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msg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4FC0E6A-CBE5-AC4B-BF65-426B6D4CBC72}"/>
              </a:ext>
            </a:extLst>
          </p:cNvPr>
          <p:cNvSpPr txBox="1"/>
          <p:nvPr/>
        </p:nvSpPr>
        <p:spPr>
          <a:xfrm>
            <a:off x="4391544" y="2325099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421943-E484-5046-BEAC-6D59475EF6C3}"/>
              </a:ext>
            </a:extLst>
          </p:cNvPr>
          <p:cNvSpPr txBox="1"/>
          <p:nvPr/>
        </p:nvSpPr>
        <p:spPr>
          <a:xfrm>
            <a:off x="4388186" y="2990916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segment header fields values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D6C411-175C-8D4E-9A66-3E03AAA9F0F9}"/>
              </a:ext>
            </a:extLst>
          </p:cNvPr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segment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394C2-8FDA-8F48-B59B-B744ABBDA541}"/>
              </a:ext>
            </a:extLst>
          </p:cNvPr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131" name="Text Box 26">
            <a:extLst>
              <a:ext uri="{FF2B5EF4-FFF2-40B4-BE49-F238E27FC236}">
                <a16:creationId xmlns:a16="http://schemas.microsoft.com/office/drawing/2014/main" id="{82B22EF0-AE16-E34A-9DFF-15D46D513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270781" y="1644192"/>
            <a:ext cx="3715697" cy="40520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FB16D4-A4BA-C046-940D-43D50465EB6F}"/>
              </a:ext>
            </a:extLst>
          </p:cNvPr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58A03E-5455-0E40-8FB9-71E1E5E2CADE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7A208B0-D27E-5D40-B156-11CB7075B098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T</a:t>
              </a:r>
              <a:r>
                <a:rPr kumimoji="0" lang="en-US" sz="1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E5E98-A439-0647-8DF1-844937CD72A0}"/>
              </a:ext>
            </a:extLst>
          </p:cNvPr>
          <p:cNvGrpSpPr/>
          <p:nvPr/>
        </p:nvGrpSpPr>
        <p:grpSpPr>
          <a:xfrm>
            <a:off x="8549491" y="2999047"/>
            <a:ext cx="1818022" cy="369332"/>
            <a:chOff x="7863122" y="5632673"/>
            <a:chExt cx="1818022" cy="3693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CCB6B2-1F81-ED45-AF48-A3187F0215C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7AF83C-DA1E-A642-9E78-5EEE36A0AD7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8C9E1E-8C93-DA4B-813F-B38E4305D2BE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56BF3A-3903-6343-9BD8-2E85489C092E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0632306-DF2A-5145-82E2-F627C1E9171F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04975E-6986-5E45-89F2-36AAE86B3B12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1" grpId="0"/>
      <p:bldP spid="94" grpId="0"/>
      <p:bldP spid="95" grpId="0"/>
      <p:bldP spid="9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190" y="308570"/>
            <a:ext cx="7993380" cy="820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3729"/>
              </a:lnSpc>
              <a:spcBef>
                <a:spcPts val="100"/>
              </a:spcBef>
            </a:pPr>
            <a:r>
              <a:rPr sz="3100" spc="-275">
                <a:solidFill>
                  <a:srgbClr val="404040"/>
                </a:solidFill>
              </a:rPr>
              <a:t>Launching</a:t>
            </a:r>
            <a:r>
              <a:rPr sz="3100" spc="-445">
                <a:solidFill>
                  <a:srgbClr val="404040"/>
                </a:solidFill>
              </a:rPr>
              <a:t> </a:t>
            </a:r>
            <a:r>
              <a:rPr sz="3100" spc="-385">
                <a:solidFill>
                  <a:srgbClr val="404040"/>
                </a:solidFill>
              </a:rPr>
              <a:t>SYN</a:t>
            </a:r>
            <a:r>
              <a:rPr sz="3100" spc="-455">
                <a:solidFill>
                  <a:srgbClr val="404040"/>
                </a:solidFill>
              </a:rPr>
              <a:t> </a:t>
            </a:r>
            <a:r>
              <a:rPr sz="3100" spc="-240">
                <a:solidFill>
                  <a:srgbClr val="404040"/>
                </a:solidFill>
              </a:rPr>
              <a:t>Flooding</a:t>
            </a:r>
            <a:r>
              <a:rPr sz="3100" spc="-440">
                <a:solidFill>
                  <a:srgbClr val="404040"/>
                </a:solidFill>
              </a:rPr>
              <a:t> </a:t>
            </a:r>
            <a:r>
              <a:rPr sz="3100" spc="-165">
                <a:solidFill>
                  <a:srgbClr val="404040"/>
                </a:solidFill>
              </a:rPr>
              <a:t>Attack:</a:t>
            </a:r>
            <a:r>
              <a:rPr sz="3100" spc="-440">
                <a:solidFill>
                  <a:srgbClr val="404040"/>
                </a:solidFill>
              </a:rPr>
              <a:t> </a:t>
            </a:r>
            <a:r>
              <a:rPr sz="3200" spc="-204">
                <a:solidFill>
                  <a:srgbClr val="404040"/>
                </a:solidFill>
              </a:rPr>
              <a:t>Before</a:t>
            </a:r>
            <a:r>
              <a:rPr sz="3200" spc="-480">
                <a:solidFill>
                  <a:srgbClr val="404040"/>
                </a:solidFill>
              </a:rPr>
              <a:t> </a:t>
            </a:r>
            <a:r>
              <a:rPr sz="3200" spc="-229">
                <a:solidFill>
                  <a:srgbClr val="404040"/>
                </a:solidFill>
              </a:rPr>
              <a:t>Attacking</a:t>
            </a:r>
            <a:endParaRPr sz="3200"/>
          </a:p>
          <a:p>
            <a:pPr marL="12700">
              <a:lnSpc>
                <a:spcPts val="2530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57646" y="3234664"/>
            <a:ext cx="3174365" cy="27508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121285">
              <a:lnSpc>
                <a:spcPts val="2510"/>
              </a:lnSpc>
              <a:spcBef>
                <a:spcPts val="965"/>
              </a:spcBef>
            </a:pPr>
            <a:r>
              <a:rPr sz="2100" b="1" spc="10">
                <a:latin typeface="Arial"/>
                <a:cs typeface="Arial"/>
              </a:rPr>
              <a:t>TCP</a:t>
            </a:r>
            <a:r>
              <a:rPr sz="2100" b="1" spc="20">
                <a:latin typeface="Arial"/>
                <a:cs typeface="Arial"/>
              </a:rPr>
              <a:t> </a:t>
            </a:r>
            <a:r>
              <a:rPr sz="2100" b="1" spc="10">
                <a:latin typeface="Arial"/>
                <a:cs typeface="Arial"/>
              </a:rPr>
              <a:t>States</a:t>
            </a:r>
            <a:endParaRPr sz="2100">
              <a:latin typeface="Arial"/>
              <a:cs typeface="Arial"/>
            </a:endParaRPr>
          </a:p>
          <a:p>
            <a:pPr marL="502284" marR="624205" indent="-381000">
              <a:lnSpc>
                <a:spcPts val="2180"/>
              </a:lnSpc>
              <a:spcBef>
                <a:spcPts val="150"/>
              </a:spcBef>
              <a:buChar char="•"/>
              <a:tabLst>
                <a:tab pos="502284" algn="l"/>
                <a:tab pos="502920" algn="l"/>
              </a:tabLst>
            </a:pPr>
            <a:r>
              <a:rPr sz="1900" spc="-20">
                <a:solidFill>
                  <a:srgbClr val="002060"/>
                </a:solidFill>
                <a:latin typeface="Arial"/>
                <a:cs typeface="Arial"/>
              </a:rPr>
              <a:t>LISTEN</a:t>
            </a:r>
            <a:r>
              <a:rPr sz="1900" spc="-20">
                <a:latin typeface="Arial"/>
                <a:cs typeface="Arial"/>
              </a:rPr>
              <a:t>: waiting</a:t>
            </a:r>
            <a:r>
              <a:rPr sz="1900" spc="-110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for  </a:t>
            </a:r>
            <a:r>
              <a:rPr sz="1900" spc="-20">
                <a:latin typeface="Arial"/>
                <a:cs typeface="Arial"/>
              </a:rPr>
              <a:t>TCP</a:t>
            </a:r>
            <a:r>
              <a:rPr sz="1900" spc="-4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connection.</a:t>
            </a:r>
            <a:endParaRPr sz="1900">
              <a:latin typeface="Arial"/>
              <a:cs typeface="Arial"/>
            </a:endParaRPr>
          </a:p>
          <a:p>
            <a:pPr marL="502284" marR="871219" indent="-381000">
              <a:lnSpc>
                <a:spcPct val="96300"/>
              </a:lnSpc>
              <a:spcBef>
                <a:spcPts val="55"/>
              </a:spcBef>
              <a:buChar char="•"/>
              <a:tabLst>
                <a:tab pos="502284" algn="l"/>
                <a:tab pos="502920" algn="l"/>
              </a:tabLst>
            </a:pPr>
            <a:r>
              <a:rPr sz="1900" spc="-20">
                <a:solidFill>
                  <a:srgbClr val="002060"/>
                </a:solidFill>
                <a:latin typeface="Arial"/>
                <a:cs typeface="Arial"/>
              </a:rPr>
              <a:t>ESTABLISHED</a:t>
            </a:r>
            <a:r>
              <a:rPr sz="1900" spc="-20">
                <a:latin typeface="Arial"/>
                <a:cs typeface="Arial"/>
              </a:rPr>
              <a:t>:  completed</a:t>
            </a:r>
            <a:r>
              <a:rPr sz="1900" spc="-9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3-way  handshake</a:t>
            </a:r>
            <a:endParaRPr sz="1900">
              <a:latin typeface="Arial"/>
              <a:cs typeface="Arial"/>
            </a:endParaRPr>
          </a:p>
          <a:p>
            <a:pPr marL="502284" marR="264795" indent="-381000">
              <a:lnSpc>
                <a:spcPts val="2210"/>
              </a:lnSpc>
              <a:spcBef>
                <a:spcPts val="155"/>
              </a:spcBef>
              <a:buChar char="•"/>
              <a:tabLst>
                <a:tab pos="502284" algn="l"/>
                <a:tab pos="502920" algn="l"/>
              </a:tabLst>
            </a:pPr>
            <a:r>
              <a:rPr sz="1900" spc="-20">
                <a:solidFill>
                  <a:srgbClr val="002060"/>
                </a:solidFill>
                <a:latin typeface="Arial"/>
                <a:cs typeface="Arial"/>
              </a:rPr>
              <a:t>SYN_RECV</a:t>
            </a:r>
            <a:r>
              <a:rPr sz="1900" spc="-20">
                <a:latin typeface="Arial"/>
                <a:cs typeface="Arial"/>
              </a:rPr>
              <a:t>:</a:t>
            </a:r>
            <a:r>
              <a:rPr sz="1900" spc="-105">
                <a:latin typeface="Arial"/>
                <a:cs typeface="Arial"/>
              </a:rPr>
              <a:t> </a:t>
            </a:r>
            <a:r>
              <a:rPr sz="1900" spc="-20">
                <a:latin typeface="Arial"/>
                <a:cs typeface="Arial"/>
              </a:rPr>
              <a:t>half-open  connections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53776" y="2504992"/>
            <a:ext cx="598805" cy="350520"/>
          </a:xfrm>
          <a:custGeom>
            <a:avLst/>
            <a:gdLst/>
            <a:ahLst/>
            <a:cxnLst/>
            <a:rect l="l" t="t" r="r" b="b"/>
            <a:pathLst>
              <a:path w="598804" h="350519">
                <a:moveTo>
                  <a:pt x="174978" y="0"/>
                </a:moveTo>
                <a:lnTo>
                  <a:pt x="0" y="174978"/>
                </a:lnTo>
                <a:lnTo>
                  <a:pt x="174978" y="349956"/>
                </a:lnTo>
                <a:lnTo>
                  <a:pt x="174978" y="262468"/>
                </a:lnTo>
                <a:lnTo>
                  <a:pt x="598312" y="262468"/>
                </a:lnTo>
                <a:lnTo>
                  <a:pt x="598312" y="87489"/>
                </a:lnTo>
                <a:lnTo>
                  <a:pt x="174978" y="87489"/>
                </a:lnTo>
                <a:lnTo>
                  <a:pt x="1749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53776" y="2504992"/>
            <a:ext cx="598805" cy="350520"/>
          </a:xfrm>
          <a:custGeom>
            <a:avLst/>
            <a:gdLst/>
            <a:ahLst/>
            <a:cxnLst/>
            <a:rect l="l" t="t" r="r" b="b"/>
            <a:pathLst>
              <a:path w="598804" h="350519">
                <a:moveTo>
                  <a:pt x="598312" y="262467"/>
                </a:moveTo>
                <a:lnTo>
                  <a:pt x="174977" y="262467"/>
                </a:lnTo>
                <a:lnTo>
                  <a:pt x="174977" y="349956"/>
                </a:lnTo>
                <a:lnTo>
                  <a:pt x="0" y="174977"/>
                </a:lnTo>
                <a:lnTo>
                  <a:pt x="174977" y="0"/>
                </a:lnTo>
                <a:lnTo>
                  <a:pt x="174977" y="87488"/>
                </a:lnTo>
                <a:lnTo>
                  <a:pt x="598312" y="87488"/>
                </a:lnTo>
                <a:lnTo>
                  <a:pt x="598312" y="262467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30829" y="2488184"/>
            <a:ext cx="26530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>
                <a:latin typeface="Arial"/>
                <a:cs typeface="Arial"/>
              </a:rPr>
              <a:t>Check </a:t>
            </a:r>
            <a:r>
              <a:rPr sz="2100" spc="5">
                <a:latin typeface="Arial"/>
                <a:cs typeface="Arial"/>
              </a:rPr>
              <a:t>the </a:t>
            </a:r>
            <a:r>
              <a:rPr sz="2100" spc="10">
                <a:latin typeface="Arial"/>
                <a:cs typeface="Arial"/>
              </a:rPr>
              <a:t>TCP</a:t>
            </a:r>
            <a:r>
              <a:rPr sz="2100" spc="-25">
                <a:latin typeface="Arial"/>
                <a:cs typeface="Arial"/>
              </a:rPr>
              <a:t> </a:t>
            </a:r>
            <a:r>
              <a:rPr sz="2100" spc="5">
                <a:latin typeface="Arial"/>
                <a:cs typeface="Arial"/>
              </a:rPr>
              <a:t>states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912" y="1141021"/>
            <a:ext cx="8113801" cy="5225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7386" y="152400"/>
            <a:ext cx="843141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85">
                <a:solidFill>
                  <a:srgbClr val="404040"/>
                </a:solidFill>
              </a:rPr>
              <a:t>SYN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240">
                <a:solidFill>
                  <a:srgbClr val="404040"/>
                </a:solidFill>
              </a:rPr>
              <a:t>Flooding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440">
                <a:solidFill>
                  <a:srgbClr val="404040"/>
                </a:solidFill>
              </a:rPr>
              <a:t>–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300">
                <a:solidFill>
                  <a:srgbClr val="404040"/>
                </a:solidFill>
              </a:rPr>
              <a:t>Launch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105">
                <a:solidFill>
                  <a:srgbClr val="404040"/>
                </a:solidFill>
              </a:rPr>
              <a:t>the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</p:txBody>
      </p:sp>
      <p:sp>
        <p:nvSpPr>
          <p:cNvPr id="3" name="object 3"/>
          <p:cNvSpPr/>
          <p:nvPr/>
        </p:nvSpPr>
        <p:spPr>
          <a:xfrm>
            <a:off x="1359408" y="3785615"/>
            <a:ext cx="6797040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360" y="3392423"/>
            <a:ext cx="6800088" cy="435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3980" y="860044"/>
            <a:ext cx="6311900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Using </a:t>
            </a: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netwox</a:t>
            </a:r>
            <a:r>
              <a:rPr sz="2200" spc="-21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>
                <a:solidFill>
                  <a:srgbClr val="595959"/>
                </a:solidFill>
                <a:latin typeface="Century"/>
                <a:cs typeface="Century"/>
              </a:rPr>
              <a:t>tool</a:t>
            </a:r>
            <a:endParaRPr sz="2200">
              <a:latin typeface="Century"/>
              <a:cs typeface="Century"/>
            </a:endParaRPr>
          </a:p>
          <a:p>
            <a:pPr marL="239395" indent="-226695">
              <a:lnSpc>
                <a:spcPct val="100000"/>
              </a:lnSpc>
              <a:spcBef>
                <a:spcPts val="2000"/>
              </a:spcBef>
              <a:buChar char="•"/>
              <a:tabLst>
                <a:tab pos="238760" algn="l"/>
                <a:tab pos="239395" algn="l"/>
              </a:tabLst>
            </a:pPr>
            <a:r>
              <a:rPr sz="2000" spc="-5">
                <a:latin typeface="Arial"/>
                <a:cs typeface="Arial"/>
              </a:rPr>
              <a:t>Turn off the </a:t>
            </a:r>
            <a:r>
              <a:rPr sz="2000">
                <a:latin typeface="Arial"/>
                <a:cs typeface="Arial"/>
              </a:rPr>
              <a:t>SYN Cookie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countermeasure:</a:t>
            </a:r>
            <a:endParaRPr sz="2000">
              <a:latin typeface="Arial"/>
              <a:cs typeface="Arial"/>
            </a:endParaRPr>
          </a:p>
          <a:p>
            <a:pPr marL="441325">
              <a:lnSpc>
                <a:spcPct val="100000"/>
              </a:lnSpc>
              <a:spcBef>
                <a:spcPts val="5"/>
              </a:spcBef>
            </a:pPr>
            <a:r>
              <a:rPr sz="1850" b="1" spc="10">
                <a:solidFill>
                  <a:srgbClr val="C00000"/>
                </a:solidFill>
                <a:latin typeface="Courier New"/>
                <a:cs typeface="Courier New"/>
              </a:rPr>
              <a:t>$sudo sysctl </a:t>
            </a:r>
            <a:r>
              <a:rPr sz="1850" b="1" spc="20">
                <a:solidFill>
                  <a:srgbClr val="C00000"/>
                </a:solidFill>
                <a:latin typeface="Courier New"/>
                <a:cs typeface="Courier New"/>
              </a:rPr>
              <a:t>-w</a:t>
            </a:r>
            <a:r>
              <a:rPr sz="1850" b="1" spc="-9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850" b="1" spc="10">
                <a:solidFill>
                  <a:srgbClr val="C00000"/>
                </a:solidFill>
                <a:latin typeface="Courier New"/>
                <a:cs typeface="Courier New"/>
              </a:rPr>
              <a:t>net.ipv4.tcp_syncookies=0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326" y="4896611"/>
            <a:ext cx="974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6695">
              <a:lnSpc>
                <a:spcPct val="100000"/>
              </a:lnSpc>
              <a:spcBef>
                <a:spcPts val="100"/>
              </a:spcBef>
              <a:buChar char="•"/>
              <a:tabLst>
                <a:tab pos="238760" algn="l"/>
                <a:tab pos="239395" algn="l"/>
              </a:tabLst>
            </a:pPr>
            <a:r>
              <a:rPr sz="2000" spc="5">
                <a:latin typeface="Arial"/>
                <a:cs typeface="Arial"/>
              </a:rPr>
              <a:t>R</a:t>
            </a:r>
            <a:r>
              <a:rPr sz="2000">
                <a:latin typeface="Arial"/>
                <a:cs typeface="Arial"/>
              </a:rPr>
              <a:t>esu</a:t>
            </a:r>
            <a:r>
              <a:rPr sz="2000" spc="5">
                <a:latin typeface="Arial"/>
                <a:cs typeface="Arial"/>
              </a:rPr>
              <a:t>l</a:t>
            </a:r>
            <a:r>
              <a:rPr sz="2000">
                <a:latin typeface="Arial"/>
                <a:cs typeface="Arial"/>
              </a:rPr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29511" y="2341853"/>
            <a:ext cx="2576830" cy="3797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900" spc="-20">
                <a:latin typeface="Arial"/>
                <a:cs typeface="Arial"/>
              </a:rPr>
              <a:t>Targeting telnet</a:t>
            </a:r>
            <a:r>
              <a:rPr sz="1900" spc="-75">
                <a:latin typeface="Arial"/>
                <a:cs typeface="Arial"/>
              </a:rPr>
              <a:t> </a:t>
            </a:r>
            <a:r>
              <a:rPr sz="1900" spc="-15">
                <a:latin typeface="Arial"/>
                <a:cs typeface="Arial"/>
              </a:rPr>
              <a:t>server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9999" y="2549137"/>
            <a:ext cx="1310640" cy="504825"/>
          </a:xfrm>
          <a:custGeom>
            <a:avLst/>
            <a:gdLst/>
            <a:ahLst/>
            <a:cxnLst/>
            <a:rect l="l" t="t" r="r" b="b"/>
            <a:pathLst>
              <a:path w="1310640" h="504825">
                <a:moveTo>
                  <a:pt x="57913" y="432931"/>
                </a:moveTo>
                <a:lnTo>
                  <a:pt x="0" y="495414"/>
                </a:lnTo>
                <a:lnTo>
                  <a:pt x="84734" y="504254"/>
                </a:lnTo>
                <a:lnTo>
                  <a:pt x="74122" y="476034"/>
                </a:lnTo>
                <a:lnTo>
                  <a:pt x="60554" y="476034"/>
                </a:lnTo>
                <a:lnTo>
                  <a:pt x="58320" y="470090"/>
                </a:lnTo>
                <a:lnTo>
                  <a:pt x="70206" y="465621"/>
                </a:lnTo>
                <a:lnTo>
                  <a:pt x="57913" y="432931"/>
                </a:lnTo>
                <a:close/>
              </a:path>
              <a:path w="1310640" h="504825">
                <a:moveTo>
                  <a:pt x="70206" y="465621"/>
                </a:moveTo>
                <a:lnTo>
                  <a:pt x="58320" y="470090"/>
                </a:lnTo>
                <a:lnTo>
                  <a:pt x="60554" y="476034"/>
                </a:lnTo>
                <a:lnTo>
                  <a:pt x="72441" y="471564"/>
                </a:lnTo>
                <a:lnTo>
                  <a:pt x="70206" y="465621"/>
                </a:lnTo>
                <a:close/>
              </a:path>
              <a:path w="1310640" h="504825">
                <a:moveTo>
                  <a:pt x="72441" y="471564"/>
                </a:moveTo>
                <a:lnTo>
                  <a:pt x="60554" y="476034"/>
                </a:lnTo>
                <a:lnTo>
                  <a:pt x="74122" y="476034"/>
                </a:lnTo>
                <a:lnTo>
                  <a:pt x="72441" y="471564"/>
                </a:lnTo>
                <a:close/>
              </a:path>
              <a:path w="1310640" h="504825">
                <a:moveTo>
                  <a:pt x="1308394" y="0"/>
                </a:moveTo>
                <a:lnTo>
                  <a:pt x="70206" y="465621"/>
                </a:lnTo>
                <a:lnTo>
                  <a:pt x="72441" y="471564"/>
                </a:lnTo>
                <a:lnTo>
                  <a:pt x="1310629" y="5943"/>
                </a:lnTo>
                <a:lnTo>
                  <a:pt x="130839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7342" y="4621404"/>
            <a:ext cx="6169913" cy="1785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3982" y="2445855"/>
            <a:ext cx="6666865" cy="85788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39395" indent="-226695">
              <a:lnSpc>
                <a:spcPct val="100000"/>
              </a:lnSpc>
              <a:spcBef>
                <a:spcPts val="994"/>
              </a:spcBef>
              <a:buChar char="•"/>
              <a:tabLst>
                <a:tab pos="239395" algn="l"/>
              </a:tabLst>
            </a:pPr>
            <a:r>
              <a:rPr sz="2400">
                <a:latin typeface="Arial"/>
                <a:cs typeface="Arial"/>
              </a:rPr>
              <a:t>Launch </a:t>
            </a:r>
            <a:r>
              <a:rPr sz="2400" spc="-5">
                <a:latin typeface="Arial"/>
                <a:cs typeface="Arial"/>
              </a:rPr>
              <a:t>the attack </a:t>
            </a:r>
            <a:r>
              <a:rPr sz="2400">
                <a:latin typeface="Arial"/>
                <a:cs typeface="Arial"/>
              </a:rPr>
              <a:t>using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 spc="-5">
                <a:latin typeface="Courier New"/>
                <a:cs typeface="Courier New"/>
              </a:rPr>
              <a:t>netwox</a:t>
            </a:r>
            <a:endParaRPr sz="2400">
              <a:latin typeface="Courier New"/>
              <a:cs typeface="Courier New"/>
            </a:endParaRPr>
          </a:p>
          <a:p>
            <a:pPr marL="373380">
              <a:lnSpc>
                <a:spcPct val="100000"/>
              </a:lnSpc>
              <a:spcBef>
                <a:spcPts val="675"/>
              </a:spcBef>
            </a:pPr>
            <a:r>
              <a:rPr sz="1750" b="1" spc="30">
                <a:solidFill>
                  <a:srgbClr val="C00000"/>
                </a:solidFill>
                <a:latin typeface="Courier New"/>
                <a:cs typeface="Courier New"/>
              </a:rPr>
              <a:t>$ </a:t>
            </a:r>
            <a:r>
              <a:rPr sz="1750" b="1" spc="20">
                <a:solidFill>
                  <a:srgbClr val="C00000"/>
                </a:solidFill>
                <a:latin typeface="Courier New"/>
                <a:cs typeface="Courier New"/>
              </a:rPr>
              <a:t>sudo netwox </a:t>
            </a:r>
            <a:r>
              <a:rPr sz="1750" b="1" spc="25">
                <a:solidFill>
                  <a:srgbClr val="C00000"/>
                </a:solidFill>
                <a:latin typeface="Courier New"/>
                <a:cs typeface="Courier New"/>
              </a:rPr>
              <a:t>76 -i </a:t>
            </a:r>
            <a:r>
              <a:rPr sz="1750" b="1" spc="20">
                <a:solidFill>
                  <a:srgbClr val="C00000"/>
                </a:solidFill>
                <a:latin typeface="Courier New"/>
                <a:cs typeface="Courier New"/>
              </a:rPr>
              <a:t>10.102.20.178 </a:t>
            </a:r>
            <a:r>
              <a:rPr sz="1750" b="1" spc="25">
                <a:solidFill>
                  <a:srgbClr val="C00000"/>
                </a:solidFill>
                <a:latin typeface="Courier New"/>
                <a:cs typeface="Courier New"/>
              </a:rPr>
              <a:t>-p 23 -s</a:t>
            </a:r>
            <a:r>
              <a:rPr sz="1750" b="1" spc="-114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750" b="1" spc="20">
                <a:solidFill>
                  <a:srgbClr val="C00000"/>
                </a:solidFill>
                <a:latin typeface="Courier New"/>
                <a:cs typeface="Courier New"/>
              </a:rPr>
              <a:t>raw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3D3B-47A5-1525-D3FE-4ABFD1DE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137A-610A-FA43-F837-11226CE2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7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9489" y="253585"/>
            <a:ext cx="79578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385">
                <a:solidFill>
                  <a:srgbClr val="404040"/>
                </a:solidFill>
              </a:rPr>
              <a:t>SYN</a:t>
            </a:r>
            <a:r>
              <a:rPr sz="3100" spc="-455">
                <a:solidFill>
                  <a:srgbClr val="404040"/>
                </a:solidFill>
              </a:rPr>
              <a:t> </a:t>
            </a:r>
            <a:r>
              <a:rPr sz="3100" spc="-240">
                <a:solidFill>
                  <a:srgbClr val="404040"/>
                </a:solidFill>
              </a:rPr>
              <a:t>Flooding</a:t>
            </a:r>
            <a:r>
              <a:rPr sz="3100" spc="-445">
                <a:solidFill>
                  <a:srgbClr val="404040"/>
                </a:solidFill>
              </a:rPr>
              <a:t> </a:t>
            </a:r>
            <a:r>
              <a:rPr sz="3100" spc="-155">
                <a:solidFill>
                  <a:srgbClr val="404040"/>
                </a:solidFill>
              </a:rPr>
              <a:t>Attack</a:t>
            </a:r>
            <a:r>
              <a:rPr sz="3100" spc="-455">
                <a:solidFill>
                  <a:srgbClr val="404040"/>
                </a:solidFill>
              </a:rPr>
              <a:t> </a:t>
            </a:r>
            <a:r>
              <a:rPr sz="3200" spc="160">
                <a:solidFill>
                  <a:srgbClr val="404040"/>
                </a:solidFill>
              </a:rPr>
              <a:t>-</a:t>
            </a:r>
            <a:r>
              <a:rPr sz="3200" spc="-475">
                <a:solidFill>
                  <a:srgbClr val="404040"/>
                </a:solidFill>
              </a:rPr>
              <a:t> </a:t>
            </a:r>
            <a:r>
              <a:rPr sz="3200" spc="-365">
                <a:solidFill>
                  <a:srgbClr val="404040"/>
                </a:solidFill>
              </a:rPr>
              <a:t>Launch</a:t>
            </a:r>
            <a:r>
              <a:rPr sz="3200" spc="-484">
                <a:solidFill>
                  <a:srgbClr val="404040"/>
                </a:solidFill>
              </a:rPr>
              <a:t> </a:t>
            </a:r>
            <a:r>
              <a:rPr sz="3200" spc="-110">
                <a:solidFill>
                  <a:srgbClr val="404040"/>
                </a:solidFill>
              </a:rPr>
              <a:t>with</a:t>
            </a:r>
            <a:r>
              <a:rPr sz="3200" spc="-480">
                <a:solidFill>
                  <a:srgbClr val="404040"/>
                </a:solidFill>
              </a:rPr>
              <a:t> </a:t>
            </a:r>
            <a:r>
              <a:rPr sz="3200" spc="-290">
                <a:solidFill>
                  <a:srgbClr val="404040"/>
                </a:solidFill>
              </a:rPr>
              <a:t>Spoofing</a:t>
            </a:r>
            <a:r>
              <a:rPr sz="3200" spc="-475">
                <a:solidFill>
                  <a:srgbClr val="404040"/>
                </a:solidFill>
              </a:rPr>
              <a:t> </a:t>
            </a:r>
            <a:r>
              <a:rPr sz="3200" spc="-365">
                <a:solidFill>
                  <a:srgbClr val="404040"/>
                </a:solidFill>
              </a:rPr>
              <a:t>Code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99489" y="820473"/>
            <a:ext cx="7632065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200" spc="-80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195">
                <a:solidFill>
                  <a:srgbClr val="595959"/>
                </a:solidFill>
                <a:latin typeface="Century"/>
                <a:cs typeface="Century"/>
              </a:rPr>
              <a:t>C</a:t>
            </a:r>
            <a:endParaRPr sz="2200">
              <a:latin typeface="Century"/>
              <a:cs typeface="Century"/>
            </a:endParaRPr>
          </a:p>
          <a:p>
            <a:pPr marL="469900" indent="-457200">
              <a:lnSpc>
                <a:spcPct val="100000"/>
              </a:lnSpc>
              <a:spcBef>
                <a:spcPts val="1789"/>
              </a:spcBef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sz="2400" spc="-5">
                <a:latin typeface="Arial"/>
                <a:cs typeface="Arial"/>
              </a:rPr>
              <a:t>We </a:t>
            </a:r>
            <a:r>
              <a:rPr sz="2400">
                <a:latin typeface="Arial"/>
                <a:cs typeface="Arial"/>
              </a:rPr>
              <a:t>can </a:t>
            </a:r>
            <a:r>
              <a:rPr sz="2400" spc="-5">
                <a:latin typeface="Arial"/>
                <a:cs typeface="Arial"/>
              </a:rPr>
              <a:t>write </a:t>
            </a:r>
            <a:r>
              <a:rPr sz="2400">
                <a:latin typeface="Arial"/>
                <a:cs typeface="Arial"/>
              </a:rPr>
              <a:t>our own code </a:t>
            </a:r>
            <a:r>
              <a:rPr sz="2400" spc="-5">
                <a:latin typeface="Arial"/>
                <a:cs typeface="Arial"/>
              </a:rPr>
              <a:t>to </a:t>
            </a:r>
            <a:r>
              <a:rPr sz="2400">
                <a:latin typeface="Arial"/>
                <a:cs typeface="Arial"/>
              </a:rPr>
              <a:t>spoof </a:t>
            </a:r>
            <a:r>
              <a:rPr sz="2400" spc="-5">
                <a:latin typeface="Arial"/>
                <a:cs typeface="Arial"/>
              </a:rPr>
              <a:t>IP SYN</a:t>
            </a:r>
            <a:r>
              <a:rPr sz="2400" spc="-6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packets.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6050" y="1774878"/>
            <a:ext cx="5657822" cy="259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6050" y="4837954"/>
            <a:ext cx="5657823" cy="953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1" y="2001207"/>
            <a:ext cx="5774752" cy="4399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2768"/>
            <a:ext cx="7973695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3835"/>
              </a:lnSpc>
              <a:spcBef>
                <a:spcPts val="100"/>
              </a:spcBef>
            </a:pPr>
            <a:r>
              <a:rPr sz="3100" spc="-385">
                <a:solidFill>
                  <a:srgbClr val="404040"/>
                </a:solidFill>
              </a:rPr>
              <a:t>SYN</a:t>
            </a:r>
            <a:r>
              <a:rPr sz="3100" spc="-455">
                <a:solidFill>
                  <a:srgbClr val="404040"/>
                </a:solidFill>
              </a:rPr>
              <a:t> </a:t>
            </a:r>
            <a:r>
              <a:rPr sz="3100" spc="-240">
                <a:solidFill>
                  <a:srgbClr val="404040"/>
                </a:solidFill>
              </a:rPr>
              <a:t>Flooding</a:t>
            </a:r>
            <a:r>
              <a:rPr sz="3100" spc="-445">
                <a:solidFill>
                  <a:srgbClr val="404040"/>
                </a:solidFill>
              </a:rPr>
              <a:t> </a:t>
            </a:r>
            <a:r>
              <a:rPr sz="3100" spc="-155">
                <a:solidFill>
                  <a:srgbClr val="404040"/>
                </a:solidFill>
              </a:rPr>
              <a:t>Attack</a:t>
            </a:r>
            <a:r>
              <a:rPr sz="3100" spc="-455">
                <a:solidFill>
                  <a:srgbClr val="404040"/>
                </a:solidFill>
              </a:rPr>
              <a:t> </a:t>
            </a:r>
            <a:r>
              <a:rPr sz="3100" spc="195">
                <a:solidFill>
                  <a:srgbClr val="404040"/>
                </a:solidFill>
              </a:rPr>
              <a:t>-</a:t>
            </a:r>
            <a:r>
              <a:rPr sz="3100" spc="-450">
                <a:solidFill>
                  <a:srgbClr val="404040"/>
                </a:solidFill>
              </a:rPr>
              <a:t> </a:t>
            </a:r>
            <a:r>
              <a:rPr sz="3200" spc="-365">
                <a:solidFill>
                  <a:srgbClr val="404040"/>
                </a:solidFill>
              </a:rPr>
              <a:t>Launch</a:t>
            </a:r>
            <a:r>
              <a:rPr sz="3200" spc="-484">
                <a:solidFill>
                  <a:srgbClr val="404040"/>
                </a:solidFill>
              </a:rPr>
              <a:t> </a:t>
            </a:r>
            <a:r>
              <a:rPr sz="3200" spc="-110">
                <a:solidFill>
                  <a:srgbClr val="404040"/>
                </a:solidFill>
              </a:rPr>
              <a:t>with</a:t>
            </a:r>
            <a:r>
              <a:rPr sz="3200" spc="-480">
                <a:solidFill>
                  <a:srgbClr val="404040"/>
                </a:solidFill>
              </a:rPr>
              <a:t> </a:t>
            </a:r>
            <a:r>
              <a:rPr sz="3200" spc="-290">
                <a:solidFill>
                  <a:srgbClr val="404040"/>
                </a:solidFill>
              </a:rPr>
              <a:t>Spoofing</a:t>
            </a:r>
            <a:r>
              <a:rPr sz="3200" spc="-475">
                <a:solidFill>
                  <a:srgbClr val="404040"/>
                </a:solidFill>
              </a:rPr>
              <a:t> </a:t>
            </a:r>
            <a:r>
              <a:rPr sz="3200" spc="-365">
                <a:solidFill>
                  <a:srgbClr val="404040"/>
                </a:solidFill>
              </a:rPr>
              <a:t>Code</a:t>
            </a:r>
            <a:endParaRPr sz="3200"/>
          </a:p>
          <a:p>
            <a:pPr marL="12700">
              <a:lnSpc>
                <a:spcPts val="2635"/>
              </a:lnSpc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Using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Scapy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991352"/>
            <a:ext cx="7315200" cy="487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099" y="1387347"/>
            <a:ext cx="4636770" cy="36131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69900" marR="5080" indent="-457200">
              <a:lnSpc>
                <a:spcPct val="101200"/>
              </a:lnSpc>
              <a:spcBef>
                <a:spcPts val="6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Using </a:t>
            </a:r>
            <a:r>
              <a:rPr sz="2200">
                <a:latin typeface="Arial"/>
                <a:cs typeface="Arial"/>
              </a:rPr>
              <a:t>netstat command, </a:t>
            </a:r>
            <a:r>
              <a:rPr sz="2200" spc="-5">
                <a:latin typeface="Arial"/>
                <a:cs typeface="Arial"/>
              </a:rPr>
              <a:t>we </a:t>
            </a:r>
            <a:r>
              <a:rPr sz="2200">
                <a:latin typeface="Arial"/>
                <a:cs typeface="Arial"/>
              </a:rPr>
              <a:t>can  see that there are a </a:t>
            </a:r>
            <a:r>
              <a:rPr sz="2200" spc="-5">
                <a:latin typeface="Arial"/>
                <a:cs typeface="Arial"/>
              </a:rPr>
              <a:t>large</a:t>
            </a:r>
            <a:r>
              <a:rPr sz="2200" spc="-8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number  of </a:t>
            </a:r>
            <a:r>
              <a:rPr sz="2200" spc="-5">
                <a:latin typeface="Arial"/>
                <a:cs typeface="Arial"/>
              </a:rPr>
              <a:t>half-open connections </a:t>
            </a:r>
            <a:r>
              <a:rPr sz="2200">
                <a:latin typeface="Arial"/>
                <a:cs typeface="Arial"/>
              </a:rPr>
              <a:t>on port  23 </a:t>
            </a:r>
            <a:r>
              <a:rPr sz="2200" spc="-5">
                <a:latin typeface="Arial"/>
                <a:cs typeface="Arial"/>
              </a:rPr>
              <a:t>with </a:t>
            </a:r>
            <a:r>
              <a:rPr sz="2200">
                <a:latin typeface="Arial"/>
                <a:cs typeface="Arial"/>
              </a:rPr>
              <a:t>random source</a:t>
            </a:r>
            <a:r>
              <a:rPr sz="2200" spc="-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IPs.</a:t>
            </a:r>
            <a:endParaRPr sz="2200">
              <a:latin typeface="Arial"/>
              <a:cs typeface="Arial"/>
            </a:endParaRPr>
          </a:p>
          <a:p>
            <a:pPr marL="469900" marR="10160" indent="-457200">
              <a:lnSpc>
                <a:spcPct val="100000"/>
              </a:lnSpc>
              <a:spcBef>
                <a:spcPts val="175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Using </a:t>
            </a:r>
            <a:r>
              <a:rPr sz="2200" b="1">
                <a:latin typeface="Arial"/>
                <a:cs typeface="Arial"/>
              </a:rPr>
              <a:t>top </a:t>
            </a:r>
            <a:r>
              <a:rPr sz="2200">
                <a:latin typeface="Arial"/>
                <a:cs typeface="Arial"/>
              </a:rPr>
              <a:t>command, </a:t>
            </a:r>
            <a:r>
              <a:rPr sz="2200" spc="-5">
                <a:latin typeface="Arial"/>
                <a:cs typeface="Arial"/>
              </a:rPr>
              <a:t>we </a:t>
            </a:r>
            <a:r>
              <a:rPr sz="2200">
                <a:latin typeface="Arial"/>
                <a:cs typeface="Arial"/>
              </a:rPr>
              <a:t>can see  that </a:t>
            </a:r>
            <a:r>
              <a:rPr sz="2200" spc="-5">
                <a:latin typeface="Arial"/>
                <a:cs typeface="Arial"/>
              </a:rPr>
              <a:t>CPU </a:t>
            </a:r>
            <a:r>
              <a:rPr sz="2200">
                <a:latin typeface="Arial"/>
                <a:cs typeface="Arial"/>
              </a:rPr>
              <a:t>usage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 b="1">
                <a:latin typeface="Arial"/>
                <a:cs typeface="Arial"/>
              </a:rPr>
              <a:t>not high </a:t>
            </a:r>
            <a:r>
              <a:rPr sz="2200">
                <a:latin typeface="Arial"/>
                <a:cs typeface="Arial"/>
              </a:rPr>
              <a:t>on  the server </a:t>
            </a:r>
            <a:r>
              <a:rPr sz="2200" spc="-5">
                <a:latin typeface="Arial"/>
                <a:cs typeface="Arial"/>
              </a:rPr>
              <a:t>machine. </a:t>
            </a:r>
            <a:r>
              <a:rPr sz="2200">
                <a:latin typeface="Arial"/>
                <a:cs typeface="Arial"/>
              </a:rPr>
              <a:t>The server</a:t>
            </a:r>
            <a:r>
              <a:rPr sz="2200" spc="-8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is  alive </a:t>
            </a:r>
            <a:r>
              <a:rPr sz="2200">
                <a:latin typeface="Arial"/>
                <a:cs typeface="Arial"/>
              </a:rPr>
              <a:t>and can perform other  </a:t>
            </a:r>
            <a:r>
              <a:rPr sz="2200" spc="-5">
                <a:latin typeface="Arial"/>
                <a:cs typeface="Arial"/>
              </a:rPr>
              <a:t>functions </a:t>
            </a:r>
            <a:r>
              <a:rPr sz="2200" spc="-20">
                <a:latin typeface="Arial"/>
                <a:cs typeface="Arial"/>
              </a:rPr>
              <a:t>normally, </a:t>
            </a:r>
            <a:r>
              <a:rPr sz="2200">
                <a:latin typeface="Arial"/>
                <a:cs typeface="Arial"/>
              </a:rPr>
              <a:t>but cannot  accept </a:t>
            </a:r>
            <a:r>
              <a:rPr sz="2200" spc="-5">
                <a:latin typeface="Arial"/>
                <a:cs typeface="Arial"/>
              </a:rPr>
              <a:t>telnet connections </a:t>
            </a:r>
            <a:r>
              <a:rPr sz="2200" spc="-35">
                <a:latin typeface="Arial"/>
                <a:cs typeface="Arial"/>
              </a:rPr>
              <a:t>only.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1960" y="251936"/>
            <a:ext cx="5366964" cy="971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85">
                <a:solidFill>
                  <a:srgbClr val="404040"/>
                </a:solidFill>
              </a:rPr>
              <a:t>SYN </a:t>
            </a:r>
            <a:r>
              <a:rPr spc="-240">
                <a:solidFill>
                  <a:srgbClr val="404040"/>
                </a:solidFill>
              </a:rPr>
              <a:t>Flooding</a:t>
            </a:r>
            <a:r>
              <a:rPr spc="-570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55880">
              <a:lnSpc>
                <a:spcPct val="100000"/>
              </a:lnSpc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Results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532" y="1322198"/>
            <a:ext cx="5792044" cy="2746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5254" y="4189552"/>
            <a:ext cx="5182624" cy="2031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865" y="5956355"/>
            <a:ext cx="4338955" cy="308610"/>
          </a:xfrm>
          <a:custGeom>
            <a:avLst/>
            <a:gdLst/>
            <a:ahLst/>
            <a:cxnLst/>
            <a:rect l="l" t="t" r="r" b="b"/>
            <a:pathLst>
              <a:path w="4338955" h="308610">
                <a:moveTo>
                  <a:pt x="4184664" y="0"/>
                </a:moveTo>
                <a:lnTo>
                  <a:pt x="154085" y="0"/>
                </a:lnTo>
                <a:lnTo>
                  <a:pt x="105382" y="7855"/>
                </a:lnTo>
                <a:lnTo>
                  <a:pt x="63084" y="29729"/>
                </a:lnTo>
                <a:lnTo>
                  <a:pt x="29728" y="63085"/>
                </a:lnTo>
                <a:lnTo>
                  <a:pt x="7854" y="105383"/>
                </a:lnTo>
                <a:lnTo>
                  <a:pt x="0" y="154082"/>
                </a:lnTo>
                <a:lnTo>
                  <a:pt x="7857" y="202790"/>
                </a:lnTo>
                <a:lnTo>
                  <a:pt x="29733" y="245088"/>
                </a:lnTo>
                <a:lnTo>
                  <a:pt x="63093" y="278443"/>
                </a:lnTo>
                <a:lnTo>
                  <a:pt x="105411" y="300318"/>
                </a:lnTo>
                <a:lnTo>
                  <a:pt x="154085" y="308169"/>
                </a:lnTo>
                <a:lnTo>
                  <a:pt x="4184688" y="308169"/>
                </a:lnTo>
                <a:lnTo>
                  <a:pt x="4233371" y="300313"/>
                </a:lnTo>
                <a:lnTo>
                  <a:pt x="4275665" y="278439"/>
                </a:lnTo>
                <a:lnTo>
                  <a:pt x="4309018" y="245083"/>
                </a:lnTo>
                <a:lnTo>
                  <a:pt x="4330891" y="202785"/>
                </a:lnTo>
                <a:lnTo>
                  <a:pt x="4338750" y="154082"/>
                </a:lnTo>
                <a:lnTo>
                  <a:pt x="4330895" y="105383"/>
                </a:lnTo>
                <a:lnTo>
                  <a:pt x="4309021" y="63085"/>
                </a:lnTo>
                <a:lnTo>
                  <a:pt x="4275665" y="29729"/>
                </a:lnTo>
                <a:lnTo>
                  <a:pt x="4233367" y="7855"/>
                </a:lnTo>
                <a:lnTo>
                  <a:pt x="418466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97" y="5912798"/>
            <a:ext cx="280609" cy="39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130032"/>
            <a:ext cx="4210767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85">
                <a:solidFill>
                  <a:srgbClr val="404040"/>
                </a:solidFill>
              </a:rPr>
              <a:t>SYN</a:t>
            </a:r>
            <a:r>
              <a:rPr spc="-500">
                <a:solidFill>
                  <a:srgbClr val="404040"/>
                </a:solidFill>
              </a:rPr>
              <a:t> </a:t>
            </a:r>
            <a:r>
              <a:rPr spc="-285">
                <a:solidFill>
                  <a:srgbClr val="404040"/>
                </a:solidFill>
              </a:rPr>
              <a:t>Cookies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944" y="6023355"/>
            <a:ext cx="24555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u="sng" spc="-2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https://en.wikipedia.org/wiki/SYN_cookies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815" y="5499960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7115" y="858925"/>
            <a:ext cx="10996930" cy="49053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900"/>
              </a:spcBef>
            </a:pP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Countermeasures</a:t>
            </a:r>
            <a:endParaRPr sz="2200">
              <a:latin typeface="Century"/>
              <a:cs typeface="Century"/>
            </a:endParaRPr>
          </a:p>
          <a:p>
            <a:pPr marL="68580">
              <a:lnSpc>
                <a:spcPct val="100000"/>
              </a:lnSpc>
              <a:spcBef>
                <a:spcPts val="725"/>
              </a:spcBef>
            </a:pPr>
            <a:r>
              <a:rPr sz="2000" b="1" spc="-5">
                <a:latin typeface="Arial"/>
                <a:cs typeface="Arial"/>
              </a:rPr>
              <a:t>If it is getting </a:t>
            </a:r>
            <a:r>
              <a:rPr sz="2000" b="1" spc="-10">
                <a:latin typeface="Arial"/>
                <a:cs typeface="Arial"/>
              </a:rPr>
              <a:t>filled </a:t>
            </a:r>
            <a:r>
              <a:rPr sz="2000" b="1">
                <a:latin typeface="Arial"/>
                <a:cs typeface="Arial"/>
              </a:rPr>
              <a:t>up </a:t>
            </a:r>
            <a:r>
              <a:rPr sz="2000" b="1" spc="-5">
                <a:latin typeface="Arial"/>
                <a:cs typeface="Arial"/>
              </a:rPr>
              <a:t>quickly the think cookie </a:t>
            </a:r>
            <a:r>
              <a:rPr sz="2000" b="1" spc="-10">
                <a:latin typeface="Arial"/>
                <a:cs typeface="Arial"/>
              </a:rPr>
              <a:t>will </a:t>
            </a:r>
            <a:r>
              <a:rPr sz="2000" b="1" spc="-5">
                <a:latin typeface="Arial"/>
                <a:cs typeface="Arial"/>
              </a:rPr>
              <a:t>kick in </a:t>
            </a:r>
            <a:r>
              <a:rPr sz="2000" b="1">
                <a:latin typeface="Arial"/>
                <a:cs typeface="Arial"/>
              </a:rPr>
              <a:t>now </a:t>
            </a:r>
            <a:r>
              <a:rPr sz="2000" b="1" spc="-5">
                <a:latin typeface="Arial"/>
                <a:cs typeface="Arial"/>
              </a:rPr>
              <a:t>when the thin cookie kick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525780" marR="853440" indent="-457200">
              <a:lnSpc>
                <a:spcPct val="102699"/>
              </a:lnSpc>
              <a:spcBef>
                <a:spcPts val="930"/>
              </a:spcBef>
              <a:buChar char="○"/>
              <a:tabLst>
                <a:tab pos="525780" algn="l"/>
                <a:tab pos="526415" algn="l"/>
              </a:tabLst>
            </a:pPr>
            <a:r>
              <a:rPr sz="2200" spc="-5">
                <a:latin typeface="Arial"/>
                <a:cs typeface="Arial"/>
              </a:rPr>
              <a:t>After </a:t>
            </a:r>
            <a:r>
              <a:rPr sz="2200">
                <a:latin typeface="Arial"/>
                <a:cs typeface="Arial"/>
              </a:rPr>
              <a:t>a server </a:t>
            </a:r>
            <a:r>
              <a:rPr sz="2200" spc="-5">
                <a:latin typeface="Arial"/>
                <a:cs typeface="Arial"/>
              </a:rPr>
              <a:t>receives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SYN </a:t>
            </a:r>
            <a:r>
              <a:rPr sz="2200">
                <a:latin typeface="Arial"/>
                <a:cs typeface="Arial"/>
              </a:rPr>
              <a:t>packet, </a:t>
            </a:r>
            <a:r>
              <a:rPr sz="2200" spc="-5">
                <a:latin typeface="Arial"/>
                <a:cs typeface="Arial"/>
              </a:rPr>
              <a:t>it calculates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b="1">
                <a:latin typeface="Arial"/>
                <a:cs typeface="Arial"/>
              </a:rPr>
              <a:t>keyed hash </a:t>
            </a:r>
            <a:r>
              <a:rPr sz="2200" b="1" spc="-5">
                <a:latin typeface="Arial"/>
                <a:cs typeface="Arial"/>
              </a:rPr>
              <a:t>(H) </a:t>
            </a:r>
            <a:r>
              <a:rPr sz="2200">
                <a:latin typeface="Arial"/>
                <a:cs typeface="Arial"/>
              </a:rPr>
              <a:t>from the  </a:t>
            </a:r>
            <a:r>
              <a:rPr sz="2200" spc="-5">
                <a:latin typeface="Arial"/>
                <a:cs typeface="Arial"/>
              </a:rPr>
              <a:t>information in </a:t>
            </a:r>
            <a:r>
              <a:rPr sz="2200">
                <a:latin typeface="Arial"/>
                <a:cs typeface="Arial"/>
              </a:rPr>
              <a:t>the packet </a:t>
            </a:r>
            <a:r>
              <a:rPr sz="2200" spc="-5">
                <a:latin typeface="Arial"/>
                <a:cs typeface="Arial"/>
              </a:rPr>
              <a:t>using </a:t>
            </a:r>
            <a:r>
              <a:rPr sz="2200">
                <a:latin typeface="Arial"/>
                <a:cs typeface="Arial"/>
              </a:rPr>
              <a:t>a secret key that </a:t>
            </a:r>
            <a:r>
              <a:rPr sz="2200" spc="-5">
                <a:latin typeface="Arial"/>
                <a:cs typeface="Arial"/>
              </a:rPr>
              <a:t>is only known </a:t>
            </a:r>
            <a:r>
              <a:rPr sz="2200">
                <a:latin typeface="Arial"/>
                <a:cs typeface="Arial"/>
              </a:rPr>
              <a:t>to the</a:t>
            </a:r>
            <a:r>
              <a:rPr sz="2200" spc="50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server.</a:t>
            </a:r>
            <a:endParaRPr sz="2200">
              <a:latin typeface="Arial"/>
              <a:cs typeface="Arial"/>
            </a:endParaRPr>
          </a:p>
          <a:p>
            <a:pPr marL="525780" marR="494030" indent="-457200">
              <a:lnSpc>
                <a:spcPct val="101800"/>
              </a:lnSpc>
              <a:spcBef>
                <a:spcPts val="915"/>
              </a:spcBef>
              <a:buChar char="○"/>
              <a:tabLst>
                <a:tab pos="525780" algn="l"/>
                <a:tab pos="526415" algn="l"/>
              </a:tabLst>
            </a:pPr>
            <a:r>
              <a:rPr sz="2200">
                <a:latin typeface="Arial"/>
                <a:cs typeface="Arial"/>
              </a:rPr>
              <a:t>This hash </a:t>
            </a:r>
            <a:r>
              <a:rPr sz="2200" spc="-5">
                <a:latin typeface="Arial"/>
                <a:cs typeface="Arial"/>
              </a:rPr>
              <a:t>(H) is </a:t>
            </a:r>
            <a:r>
              <a:rPr sz="2200">
                <a:latin typeface="Arial"/>
                <a:cs typeface="Arial"/>
              </a:rPr>
              <a:t>sent to the </a:t>
            </a:r>
            <a:r>
              <a:rPr sz="2200" spc="-5">
                <a:latin typeface="Arial"/>
                <a:cs typeface="Arial"/>
              </a:rPr>
              <a:t>client </a:t>
            </a:r>
            <a:r>
              <a:rPr sz="2200">
                <a:latin typeface="Arial"/>
                <a:cs typeface="Arial"/>
              </a:rPr>
              <a:t>as the </a:t>
            </a:r>
            <a:r>
              <a:rPr sz="2200" spc="-5">
                <a:latin typeface="Arial"/>
                <a:cs typeface="Arial"/>
              </a:rPr>
              <a:t>initial </a:t>
            </a:r>
            <a:r>
              <a:rPr sz="2200">
                <a:latin typeface="Arial"/>
                <a:cs typeface="Arial"/>
              </a:rPr>
              <a:t>sequence number from the </a:t>
            </a:r>
            <a:r>
              <a:rPr sz="2200" spc="-20">
                <a:latin typeface="Arial"/>
                <a:cs typeface="Arial"/>
              </a:rPr>
              <a:t>server.  </a:t>
            </a:r>
            <a:r>
              <a:rPr sz="2200">
                <a:latin typeface="Arial"/>
                <a:cs typeface="Arial"/>
              </a:rPr>
              <a:t>H </a:t>
            </a:r>
            <a:r>
              <a:rPr sz="2200" spc="-5">
                <a:latin typeface="Arial"/>
                <a:cs typeface="Arial"/>
              </a:rPr>
              <a:t>is called </a:t>
            </a:r>
            <a:r>
              <a:rPr sz="2200" b="1" spc="-5">
                <a:latin typeface="Arial"/>
                <a:cs typeface="Arial"/>
              </a:rPr>
              <a:t>SYN</a:t>
            </a:r>
            <a:r>
              <a:rPr sz="2200" b="1" spc="5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cookie</a:t>
            </a:r>
            <a:r>
              <a:rPr sz="2200">
                <a:latin typeface="Arial"/>
                <a:cs typeface="Arial"/>
              </a:rPr>
              <a:t>.</a:t>
            </a:r>
          </a:p>
          <a:p>
            <a:pPr marL="525780" indent="-457834">
              <a:lnSpc>
                <a:spcPct val="100000"/>
              </a:lnSpc>
              <a:spcBef>
                <a:spcPts val="960"/>
              </a:spcBef>
              <a:buChar char="○"/>
              <a:tabLst>
                <a:tab pos="525780" algn="l"/>
                <a:tab pos="526415" algn="l"/>
              </a:tabLst>
            </a:pPr>
            <a:r>
              <a:rPr sz="2200">
                <a:latin typeface="Arial"/>
                <a:cs typeface="Arial"/>
              </a:rPr>
              <a:t>The server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not store the </a:t>
            </a:r>
            <a:r>
              <a:rPr sz="2200" spc="-5">
                <a:latin typeface="Arial"/>
                <a:cs typeface="Arial"/>
              </a:rPr>
              <a:t>half-open connection in its</a:t>
            </a:r>
            <a:r>
              <a:rPr sz="2200" spc="2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queue.</a:t>
            </a:r>
          </a:p>
          <a:p>
            <a:pPr marL="802005" lvl="1" indent="-457834">
              <a:lnSpc>
                <a:spcPct val="100000"/>
              </a:lnSpc>
              <a:spcBef>
                <a:spcPts val="464"/>
              </a:spcBef>
              <a:buChar char="•"/>
              <a:tabLst>
                <a:tab pos="802005" algn="l"/>
                <a:tab pos="802640" algn="l"/>
              </a:tabLst>
            </a:pPr>
            <a:r>
              <a:rPr sz="2000" spc="-5">
                <a:latin typeface="Arial"/>
                <a:cs typeface="Arial"/>
              </a:rPr>
              <a:t>If the </a:t>
            </a:r>
            <a:r>
              <a:rPr sz="2000">
                <a:latin typeface="Arial"/>
                <a:cs typeface="Arial"/>
              </a:rPr>
              <a:t>client is an </a:t>
            </a:r>
            <a:r>
              <a:rPr sz="2000" spc="-15">
                <a:latin typeface="Arial"/>
                <a:cs typeface="Arial"/>
              </a:rPr>
              <a:t>attacker, </a:t>
            </a:r>
            <a:r>
              <a:rPr sz="2000">
                <a:latin typeface="Arial"/>
                <a:cs typeface="Arial"/>
              </a:rPr>
              <a:t>H will not </a:t>
            </a:r>
            <a:r>
              <a:rPr sz="2000" spc="-5">
                <a:latin typeface="Arial"/>
                <a:cs typeface="Arial"/>
              </a:rPr>
              <a:t>reach the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15">
                <a:latin typeface="Arial"/>
                <a:cs typeface="Arial"/>
              </a:rPr>
              <a:t>attacker.</a:t>
            </a:r>
            <a:endParaRPr sz="2000">
              <a:latin typeface="Arial"/>
              <a:cs typeface="Arial"/>
            </a:endParaRPr>
          </a:p>
          <a:p>
            <a:pPr marL="802005" lvl="1" indent="-457834">
              <a:lnSpc>
                <a:spcPct val="100000"/>
              </a:lnSpc>
              <a:spcBef>
                <a:spcPts val="500"/>
              </a:spcBef>
              <a:buChar char="•"/>
              <a:tabLst>
                <a:tab pos="802005" algn="l"/>
                <a:tab pos="802640" algn="l"/>
              </a:tabLst>
            </a:pPr>
            <a:r>
              <a:rPr sz="2000" spc="-5">
                <a:latin typeface="Arial"/>
                <a:cs typeface="Arial"/>
              </a:rPr>
              <a:t>If the </a:t>
            </a:r>
            <a:r>
              <a:rPr sz="2000">
                <a:latin typeface="Arial"/>
                <a:cs typeface="Arial"/>
              </a:rPr>
              <a:t>client is not an </a:t>
            </a:r>
            <a:r>
              <a:rPr sz="2000" spc="-15">
                <a:latin typeface="Arial"/>
                <a:cs typeface="Arial"/>
              </a:rPr>
              <a:t>attacker, </a:t>
            </a:r>
            <a:r>
              <a:rPr sz="2000">
                <a:latin typeface="Arial"/>
                <a:cs typeface="Arial"/>
              </a:rPr>
              <a:t>it sends </a:t>
            </a:r>
            <a:r>
              <a:rPr sz="2000" spc="-5">
                <a:latin typeface="Arial"/>
                <a:cs typeface="Arial"/>
              </a:rPr>
              <a:t>H+1 </a:t>
            </a:r>
            <a:r>
              <a:rPr sz="2000">
                <a:latin typeface="Arial"/>
                <a:cs typeface="Arial"/>
              </a:rPr>
              <a:t>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acknowledgement</a:t>
            </a:r>
            <a:r>
              <a:rPr sz="2000" spc="-14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field.</a:t>
            </a:r>
          </a:p>
          <a:p>
            <a:pPr marL="525780" marR="681990" indent="-457200">
              <a:lnSpc>
                <a:spcPct val="101800"/>
              </a:lnSpc>
              <a:spcBef>
                <a:spcPts val="955"/>
              </a:spcBef>
              <a:buChar char="○"/>
              <a:tabLst>
                <a:tab pos="525780" algn="l"/>
                <a:tab pos="526415" algn="l"/>
              </a:tabLst>
            </a:pPr>
            <a:r>
              <a:rPr sz="2200">
                <a:latin typeface="Arial"/>
                <a:cs typeface="Arial"/>
              </a:rPr>
              <a:t>The server checks </a:t>
            </a:r>
            <a:r>
              <a:rPr sz="2200" spc="-5">
                <a:latin typeface="Arial"/>
                <a:cs typeface="Arial"/>
              </a:rPr>
              <a:t>if </a:t>
            </a:r>
            <a:r>
              <a:rPr sz="2200">
                <a:latin typeface="Arial"/>
                <a:cs typeface="Arial"/>
              </a:rPr>
              <a:t>the number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acknowledgement field is valid </a:t>
            </a:r>
            <a:r>
              <a:rPr sz="2200">
                <a:latin typeface="Arial"/>
                <a:cs typeface="Arial"/>
              </a:rPr>
              <a:t>or not by  </a:t>
            </a:r>
            <a:r>
              <a:rPr sz="2200" spc="-5">
                <a:latin typeface="Arial"/>
                <a:cs typeface="Arial"/>
              </a:rPr>
              <a:t>recalculating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cookie.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550" spc="-802" baseline="1633">
                <a:solidFill>
                  <a:srgbClr val="0C779D"/>
                </a:solidFill>
                <a:latin typeface="Segoe UI Emoji"/>
                <a:cs typeface="Segoe UI Emoji"/>
              </a:rPr>
              <a:t>🏡</a:t>
            </a:r>
            <a:r>
              <a:rPr sz="2550" spc="44" baseline="1633">
                <a:solidFill>
                  <a:srgbClr val="0C779D"/>
                </a:solidFill>
                <a:latin typeface="Segoe UI Emoji"/>
                <a:cs typeface="Segoe UI Emoji"/>
              </a:rPr>
              <a:t> </a:t>
            </a:r>
            <a:r>
              <a:rPr sz="1800" b="1" spc="-5">
                <a:solidFill>
                  <a:srgbClr val="0C779D"/>
                </a:solidFill>
                <a:latin typeface="Arial"/>
                <a:cs typeface="Arial"/>
              </a:rPr>
              <a:t>Homework: </a:t>
            </a:r>
            <a:r>
              <a:rPr sz="1800" spc="-5">
                <a:solidFill>
                  <a:srgbClr val="0C779D"/>
                </a:solidFill>
                <a:latin typeface="Arial"/>
                <a:cs typeface="Arial"/>
              </a:rPr>
              <a:t>Find out how SYN cookies work </a:t>
            </a:r>
            <a:r>
              <a:rPr sz="1800">
                <a:solidFill>
                  <a:srgbClr val="0C779D"/>
                </a:solidFill>
                <a:latin typeface="Arial"/>
                <a:cs typeface="Arial"/>
              </a:rPr>
              <a:t>in</a:t>
            </a:r>
            <a:r>
              <a:rPr sz="1800" spc="5">
                <a:solidFill>
                  <a:srgbClr val="0C779D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0C779D"/>
                </a:solidFill>
                <a:latin typeface="Arial"/>
                <a:cs typeface="Arial"/>
              </a:rPr>
              <a:t>detail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1130" y="1388364"/>
            <a:ext cx="6217920" cy="400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 </a:t>
            </a:r>
            <a:r>
              <a:rPr sz="20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disconnect a TCP </a:t>
            </a:r>
            <a:r>
              <a:rPr sz="2000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connection</a:t>
            </a:r>
            <a:r>
              <a:rPr sz="2000" u="sng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622300" indent="-457200">
              <a:lnSpc>
                <a:spcPct val="100000"/>
              </a:lnSpc>
              <a:spcBef>
                <a:spcPts val="1510"/>
              </a:spcBef>
              <a:buChar char="○"/>
              <a:tabLst>
                <a:tab pos="621665" algn="l"/>
                <a:tab pos="622300" algn="l"/>
              </a:tabLst>
            </a:pPr>
            <a:r>
              <a:rPr sz="2000">
                <a:latin typeface="Arial"/>
                <a:cs typeface="Arial"/>
              </a:rPr>
              <a:t>A sends out a </a:t>
            </a:r>
            <a:r>
              <a:rPr sz="2000" spc="-5">
                <a:latin typeface="Arial"/>
                <a:cs typeface="Arial"/>
              </a:rPr>
              <a:t>“FIN” </a:t>
            </a:r>
            <a:r>
              <a:rPr sz="2000">
                <a:latin typeface="Arial"/>
                <a:cs typeface="Arial"/>
              </a:rPr>
              <a:t>packet </a:t>
            </a:r>
            <a:r>
              <a:rPr sz="2000" spc="-5">
                <a:latin typeface="Arial"/>
                <a:cs typeface="Arial"/>
              </a:rPr>
              <a:t>to</a:t>
            </a:r>
            <a:r>
              <a:rPr sz="2000" spc="-20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B.</a:t>
            </a:r>
          </a:p>
          <a:p>
            <a:pPr marL="622300" marR="5080" indent="-457200">
              <a:lnSpc>
                <a:spcPct val="100000"/>
              </a:lnSpc>
              <a:spcBef>
                <a:spcPts val="985"/>
              </a:spcBef>
              <a:buChar char="○"/>
              <a:tabLst>
                <a:tab pos="621665" algn="l"/>
                <a:tab pos="622300" algn="l"/>
              </a:tabLst>
            </a:pPr>
            <a:r>
              <a:rPr sz="2000">
                <a:latin typeface="Arial"/>
                <a:cs typeface="Arial"/>
              </a:rPr>
              <a:t>B replies with an “ACK” </a:t>
            </a:r>
            <a:r>
              <a:rPr sz="2000" spc="-5">
                <a:latin typeface="Arial"/>
                <a:cs typeface="Arial"/>
              </a:rPr>
              <a:t>packet. </a:t>
            </a:r>
            <a:r>
              <a:rPr sz="2000">
                <a:latin typeface="Arial"/>
                <a:cs typeface="Arial"/>
              </a:rPr>
              <a:t>This closes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28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A-  </a:t>
            </a:r>
            <a:r>
              <a:rPr sz="2000" spc="-5">
                <a:latin typeface="Arial"/>
                <a:cs typeface="Arial"/>
              </a:rPr>
              <a:t>to-B</a:t>
            </a:r>
            <a:r>
              <a:rPr sz="2000" spc="-1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communication.</a:t>
            </a:r>
            <a:endParaRPr sz="2000">
              <a:latin typeface="Arial"/>
              <a:cs typeface="Arial"/>
            </a:endParaRPr>
          </a:p>
          <a:p>
            <a:pPr marL="622300" marR="340360" indent="-457200">
              <a:lnSpc>
                <a:spcPct val="100000"/>
              </a:lnSpc>
              <a:spcBef>
                <a:spcPts val="1005"/>
              </a:spcBef>
              <a:buChar char="○"/>
              <a:tabLst>
                <a:tab pos="621665" algn="l"/>
                <a:tab pos="622300" algn="l"/>
              </a:tabLst>
            </a:pPr>
            <a:r>
              <a:rPr sz="2000" spc="-25">
                <a:latin typeface="Arial"/>
                <a:cs typeface="Arial"/>
              </a:rPr>
              <a:t>Now, </a:t>
            </a:r>
            <a:r>
              <a:rPr sz="2000">
                <a:latin typeface="Arial"/>
                <a:cs typeface="Arial"/>
              </a:rPr>
              <a:t>B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sends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“FIN”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packet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to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and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replies  with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“ACK”.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000" b="1" u="sng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Using Reset flag</a:t>
            </a:r>
            <a:r>
              <a:rPr sz="2000" b="1" u="sng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sng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93700" marR="1380490" indent="-3810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Char char="○"/>
              <a:tabLst>
                <a:tab pos="393065" algn="l"/>
                <a:tab pos="393700" algn="l"/>
              </a:tabLst>
            </a:pPr>
            <a:r>
              <a:rPr sz="2000" spc="-5">
                <a:latin typeface="Arial"/>
                <a:cs typeface="Arial"/>
              </a:rPr>
              <a:t>One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parties </a:t>
            </a:r>
            <a:r>
              <a:rPr sz="2000">
                <a:latin typeface="Arial"/>
                <a:cs typeface="Arial"/>
              </a:rPr>
              <a:t>sends RST packet</a:t>
            </a:r>
            <a:r>
              <a:rPr sz="2000" spc="-15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to  immediately break the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connection.</a:t>
            </a:r>
            <a:endParaRPr sz="2000">
              <a:latin typeface="Arial"/>
              <a:cs typeface="Arial"/>
            </a:endParaRPr>
          </a:p>
          <a:p>
            <a:pPr marL="669925" lvl="1" indent="-381000">
              <a:lnSpc>
                <a:spcPct val="100000"/>
              </a:lnSpc>
              <a:spcBef>
                <a:spcPts val="1090"/>
              </a:spcBef>
              <a:buFont typeface="Arial"/>
              <a:buChar char="•"/>
              <a:tabLst>
                <a:tab pos="669290" algn="l"/>
                <a:tab pos="669925" algn="l"/>
              </a:tabLst>
            </a:pPr>
            <a:r>
              <a:rPr sz="1800" b="1" spc="-5">
                <a:solidFill>
                  <a:srgbClr val="C00000"/>
                </a:solidFill>
                <a:latin typeface="Arial"/>
                <a:cs typeface="Arial"/>
              </a:rPr>
              <a:t>Don’t need </a:t>
            </a:r>
            <a:r>
              <a:rPr sz="1800" b="1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sz="1800" b="1" spc="-5">
                <a:solidFill>
                  <a:srgbClr val="C00000"/>
                </a:solidFill>
                <a:latin typeface="Arial"/>
                <a:cs typeface="Arial"/>
              </a:rPr>
              <a:t>wait</a:t>
            </a:r>
            <a:r>
              <a:rPr sz="1800" b="1" spc="-6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C00000"/>
                </a:solidFill>
                <a:latin typeface="Arial"/>
                <a:cs typeface="Arial"/>
              </a:rPr>
              <a:t>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2463" y="228600"/>
            <a:ext cx="3863975" cy="8890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475">
                <a:solidFill>
                  <a:srgbClr val="404040"/>
                </a:solidFill>
              </a:rPr>
              <a:t>TCP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440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35">
                <a:solidFill>
                  <a:srgbClr val="000000"/>
                </a:solidFill>
                <a:latin typeface="Century"/>
                <a:cs typeface="Century"/>
              </a:rPr>
              <a:t>How </a:t>
            </a:r>
            <a:r>
              <a:rPr sz="2200" b="0">
                <a:solidFill>
                  <a:srgbClr val="000000"/>
                </a:solidFill>
                <a:latin typeface="Century"/>
                <a:cs typeface="Century"/>
              </a:rPr>
              <a:t>to </a:t>
            </a:r>
            <a:r>
              <a:rPr sz="2200" b="0" spc="-25">
                <a:solidFill>
                  <a:srgbClr val="000000"/>
                </a:solidFill>
                <a:latin typeface="Century"/>
                <a:cs typeface="Century"/>
              </a:rPr>
              <a:t>close</a:t>
            </a:r>
            <a:r>
              <a:rPr sz="2200" b="0" spc="-434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200" b="0" spc="-185">
                <a:solidFill>
                  <a:srgbClr val="000000"/>
                </a:solidFill>
                <a:latin typeface="Century"/>
                <a:cs typeface="Century"/>
              </a:rPr>
              <a:t>TCP </a:t>
            </a:r>
            <a:r>
              <a:rPr sz="2200" b="0" spc="-5">
                <a:solidFill>
                  <a:srgbClr val="000000"/>
                </a:solidFill>
                <a:latin typeface="Century"/>
                <a:cs typeface="Century"/>
              </a:rPr>
              <a:t>connections?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27" y="1594103"/>
            <a:ext cx="4879848" cy="431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3610355"/>
            <a:ext cx="7603490" cy="211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Goal: </a:t>
            </a:r>
            <a:r>
              <a:rPr sz="2000" spc="-110">
                <a:latin typeface="Arial"/>
                <a:cs typeface="Arial"/>
              </a:rPr>
              <a:t>To </a:t>
            </a:r>
            <a:r>
              <a:rPr sz="2000" spc="-5">
                <a:latin typeface="Arial"/>
                <a:cs typeface="Arial"/>
              </a:rPr>
              <a:t>break </a:t>
            </a:r>
            <a:r>
              <a:rPr sz="2000">
                <a:latin typeface="Arial"/>
                <a:cs typeface="Arial"/>
              </a:rPr>
              <a:t>up a TCP </a:t>
            </a:r>
            <a:r>
              <a:rPr sz="2000" spc="-5">
                <a:latin typeface="Arial"/>
                <a:cs typeface="Arial"/>
              </a:rPr>
              <a:t>connection between </a:t>
            </a:r>
            <a:r>
              <a:rPr sz="2000">
                <a:latin typeface="Arial"/>
                <a:cs typeface="Arial"/>
              </a:rPr>
              <a:t>A and</a:t>
            </a:r>
            <a:r>
              <a:rPr sz="2000" spc="-28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B.</a:t>
            </a: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000" b="1" spc="-5">
                <a:latin typeface="Arial"/>
                <a:cs typeface="Arial"/>
              </a:rPr>
              <a:t>Spoofed </a:t>
            </a:r>
            <a:r>
              <a:rPr sz="2000" b="1">
                <a:latin typeface="Arial"/>
                <a:cs typeface="Arial"/>
              </a:rPr>
              <a:t>RST </a:t>
            </a:r>
            <a:r>
              <a:rPr sz="2000" b="1" spc="-5">
                <a:latin typeface="Arial"/>
                <a:cs typeface="Arial"/>
              </a:rPr>
              <a:t>Packet: </a:t>
            </a:r>
            <a:r>
              <a:rPr sz="2000">
                <a:latin typeface="Arial"/>
                <a:cs typeface="Arial"/>
              </a:rPr>
              <a:t>The following fields need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be set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correctly: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1010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 spc="-5">
                <a:latin typeface="Arial"/>
                <a:cs typeface="Arial"/>
              </a:rPr>
              <a:t>Source IP address, Source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Port,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1010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 spc="-5">
                <a:latin typeface="Arial"/>
                <a:cs typeface="Arial"/>
              </a:rPr>
              <a:t>Destination IP address, Destination</a:t>
            </a:r>
            <a:r>
              <a:rPr sz="2000" spc="-5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980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>
                <a:latin typeface="Arial"/>
                <a:cs typeface="Arial"/>
              </a:rPr>
              <a:t>Sequence </a:t>
            </a:r>
            <a:r>
              <a:rPr sz="2000" spc="-5">
                <a:latin typeface="Arial"/>
                <a:cs typeface="Arial"/>
              </a:rPr>
              <a:t>number </a:t>
            </a:r>
            <a:r>
              <a:rPr sz="2000">
                <a:latin typeface="Arial"/>
                <a:cs typeface="Arial"/>
              </a:rPr>
              <a:t>(within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receiver’s</a:t>
            </a:r>
            <a:r>
              <a:rPr sz="2000" spc="-4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window)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97842"/>
            <a:ext cx="4667969" cy="1013738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pc="-475">
                <a:solidFill>
                  <a:srgbClr val="404040"/>
                </a:solidFill>
              </a:rPr>
              <a:t>TCP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509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100" b="0" spc="-170">
                <a:solidFill>
                  <a:srgbClr val="000000"/>
                </a:solidFill>
                <a:latin typeface="Century"/>
                <a:cs typeface="Century"/>
              </a:rPr>
              <a:t>TCP</a:t>
            </a:r>
            <a:r>
              <a:rPr sz="2100" b="0" spc="-105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 spc="-20">
                <a:solidFill>
                  <a:srgbClr val="000000"/>
                </a:solidFill>
                <a:latin typeface="Century"/>
                <a:cs typeface="Century"/>
              </a:rPr>
              <a:t>Attacks</a:t>
            </a:r>
            <a:endParaRPr sz="21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512" y="1600200"/>
            <a:ext cx="5876544" cy="1621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8600" y="533400"/>
            <a:ext cx="4185787" cy="3187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4607052"/>
            <a:ext cx="871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Steps</a:t>
            </a:r>
            <a:r>
              <a:rPr sz="2000" b="1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440" y="4914900"/>
            <a:ext cx="9210675" cy="8851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85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Use </a:t>
            </a:r>
            <a:r>
              <a:rPr sz="2000" spc="-5">
                <a:latin typeface="Arial"/>
                <a:cs typeface="Arial"/>
              </a:rPr>
              <a:t>Wireshark </a:t>
            </a:r>
            <a:r>
              <a:rPr sz="2000">
                <a:latin typeface="Arial"/>
                <a:cs typeface="Arial"/>
              </a:rPr>
              <a:t>on </a:t>
            </a:r>
            <a:r>
              <a:rPr sz="2000" spc="-5">
                <a:latin typeface="Arial"/>
                <a:cs typeface="Arial"/>
              </a:rPr>
              <a:t>attacker </a:t>
            </a:r>
            <a:r>
              <a:rPr sz="2000">
                <a:latin typeface="Arial"/>
                <a:cs typeface="Arial"/>
              </a:rPr>
              <a:t>machine,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 spc="-10">
                <a:latin typeface="Arial"/>
                <a:cs typeface="Arial"/>
              </a:rPr>
              <a:t>sniff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10">
                <a:latin typeface="Arial"/>
                <a:cs typeface="Arial"/>
              </a:rPr>
              <a:t>traffic.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80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Retrieve the destination port (23), Source port number </a:t>
            </a:r>
            <a:r>
              <a:rPr sz="2000">
                <a:latin typeface="Arial"/>
                <a:cs typeface="Arial"/>
              </a:rPr>
              <a:t>and sequence</a:t>
            </a:r>
            <a:r>
              <a:rPr sz="2000" spc="20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number.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3009" y="151108"/>
            <a:ext cx="6268168" cy="1013738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pc="-229">
                <a:solidFill>
                  <a:srgbClr val="404040"/>
                </a:solidFill>
              </a:rPr>
              <a:t>Captured </a:t>
            </a:r>
            <a:r>
              <a:rPr spc="-475">
                <a:solidFill>
                  <a:srgbClr val="404040"/>
                </a:solidFill>
              </a:rPr>
              <a:t>TCP </a:t>
            </a:r>
            <a:r>
              <a:rPr spc="-250">
                <a:solidFill>
                  <a:srgbClr val="404040"/>
                </a:solidFill>
              </a:rPr>
              <a:t>Connection</a:t>
            </a:r>
            <a:r>
              <a:rPr spc="-685">
                <a:solidFill>
                  <a:srgbClr val="404040"/>
                </a:solidFill>
              </a:rPr>
              <a:t> </a:t>
            </a:r>
            <a:r>
              <a:rPr spc="-160">
                <a:solidFill>
                  <a:srgbClr val="404040"/>
                </a:solidFill>
              </a:rPr>
              <a:t>Data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100" b="0" spc="45">
                <a:solidFill>
                  <a:srgbClr val="000000"/>
                </a:solidFill>
                <a:latin typeface="Century"/>
                <a:cs typeface="Century"/>
              </a:rPr>
              <a:t>How</a:t>
            </a:r>
            <a:r>
              <a:rPr sz="2100" b="0" spc="-105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 spc="5">
                <a:solidFill>
                  <a:srgbClr val="000000"/>
                </a:solidFill>
                <a:latin typeface="Century"/>
                <a:cs typeface="Century"/>
              </a:rPr>
              <a:t>to</a:t>
            </a:r>
            <a:r>
              <a:rPr sz="2100" b="0" spc="-105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 spc="-35">
                <a:solidFill>
                  <a:srgbClr val="000000"/>
                </a:solidFill>
                <a:latin typeface="Century"/>
                <a:cs typeface="Century"/>
              </a:rPr>
              <a:t>get</a:t>
            </a:r>
            <a:r>
              <a:rPr sz="2100" b="0" spc="-114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 spc="-5">
                <a:solidFill>
                  <a:srgbClr val="000000"/>
                </a:solidFill>
                <a:latin typeface="Century"/>
                <a:cs typeface="Century"/>
              </a:rPr>
              <a:t>the</a:t>
            </a:r>
            <a:r>
              <a:rPr sz="2100" b="0" spc="-105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 spc="-20">
                <a:solidFill>
                  <a:srgbClr val="000000"/>
                </a:solidFill>
                <a:latin typeface="Century"/>
                <a:cs typeface="Century"/>
              </a:rPr>
              <a:t>Sequence</a:t>
            </a:r>
            <a:r>
              <a:rPr sz="2100" b="0" spc="-110">
                <a:solidFill>
                  <a:srgbClr val="000000"/>
                </a:solidFill>
                <a:latin typeface="Century"/>
                <a:cs typeface="Century"/>
              </a:rPr>
              <a:t> </a:t>
            </a:r>
            <a:r>
              <a:rPr sz="2100" b="0">
                <a:solidFill>
                  <a:srgbClr val="000000"/>
                </a:solidFill>
                <a:latin typeface="Century"/>
                <a:cs typeface="Century"/>
              </a:rPr>
              <a:t>number?</a:t>
            </a:r>
            <a:endParaRPr sz="2100">
              <a:latin typeface="Century"/>
              <a:cs typeface="Century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7886" y="1601025"/>
            <a:ext cx="9359799" cy="2765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14735" y="5092700"/>
            <a:ext cx="358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How to get the seq#</a:t>
            </a:r>
            <a:r>
              <a:rPr sz="1800" spc="-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automatically?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811" y="5062556"/>
            <a:ext cx="1583055" cy="302895"/>
          </a:xfrm>
          <a:custGeom>
            <a:avLst/>
            <a:gdLst/>
            <a:ahLst/>
            <a:cxnLst/>
            <a:rect l="l" t="t" r="r" b="b"/>
            <a:pathLst>
              <a:path w="1583054" h="302895">
                <a:moveTo>
                  <a:pt x="0" y="0"/>
                </a:moveTo>
                <a:lnTo>
                  <a:pt x="1582832" y="30261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72022" y="4973372"/>
            <a:ext cx="1473835" cy="474980"/>
          </a:xfrm>
          <a:custGeom>
            <a:avLst/>
            <a:gdLst/>
            <a:ahLst/>
            <a:cxnLst/>
            <a:rect l="l" t="t" r="r" b="b"/>
            <a:pathLst>
              <a:path w="1473834" h="474979">
                <a:moveTo>
                  <a:pt x="1473513" y="0"/>
                </a:moveTo>
                <a:lnTo>
                  <a:pt x="0" y="47439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5817" y="4972677"/>
            <a:ext cx="3985260" cy="1012825"/>
          </a:xfrm>
          <a:custGeom>
            <a:avLst/>
            <a:gdLst/>
            <a:ahLst/>
            <a:cxnLst/>
            <a:rect l="l" t="t" r="r" b="b"/>
            <a:pathLst>
              <a:path w="3985259" h="1012825">
                <a:moveTo>
                  <a:pt x="921102" y="93352"/>
                </a:moveTo>
                <a:lnTo>
                  <a:pt x="869252" y="95075"/>
                </a:lnTo>
                <a:lnTo>
                  <a:pt x="819864" y="97965"/>
                </a:lnTo>
                <a:lnTo>
                  <a:pt x="712882" y="105593"/>
                </a:lnTo>
                <a:lnTo>
                  <a:pt x="657004" y="110341"/>
                </a:lnTo>
                <a:lnTo>
                  <a:pt x="600402" y="115743"/>
                </a:lnTo>
                <a:lnTo>
                  <a:pt x="543936" y="121804"/>
                </a:lnTo>
                <a:lnTo>
                  <a:pt x="488381" y="128535"/>
                </a:lnTo>
                <a:lnTo>
                  <a:pt x="434511" y="135950"/>
                </a:lnTo>
                <a:lnTo>
                  <a:pt x="383102" y="144060"/>
                </a:lnTo>
                <a:lnTo>
                  <a:pt x="334930" y="152878"/>
                </a:lnTo>
                <a:lnTo>
                  <a:pt x="290769" y="162416"/>
                </a:lnTo>
                <a:lnTo>
                  <a:pt x="251395" y="172686"/>
                </a:lnTo>
                <a:lnTo>
                  <a:pt x="164543" y="211451"/>
                </a:lnTo>
                <a:lnTo>
                  <a:pt x="132352" y="244156"/>
                </a:lnTo>
                <a:lnTo>
                  <a:pt x="114618" y="280040"/>
                </a:lnTo>
                <a:lnTo>
                  <a:pt x="104950" y="317326"/>
                </a:lnTo>
                <a:lnTo>
                  <a:pt x="96955" y="354238"/>
                </a:lnTo>
                <a:lnTo>
                  <a:pt x="84240" y="388999"/>
                </a:lnTo>
                <a:lnTo>
                  <a:pt x="60083" y="429556"/>
                </a:lnTo>
                <a:lnTo>
                  <a:pt x="33448" y="470867"/>
                </a:lnTo>
                <a:lnTo>
                  <a:pt x="11149" y="511531"/>
                </a:lnTo>
                <a:lnTo>
                  <a:pt x="0" y="550150"/>
                </a:lnTo>
                <a:lnTo>
                  <a:pt x="6813" y="585322"/>
                </a:lnTo>
                <a:lnTo>
                  <a:pt x="25682" y="611275"/>
                </a:lnTo>
                <a:lnTo>
                  <a:pt x="87196" y="656699"/>
                </a:lnTo>
                <a:lnTo>
                  <a:pt x="134741" y="677978"/>
                </a:lnTo>
                <a:lnTo>
                  <a:pt x="196744" y="699506"/>
                </a:lnTo>
                <a:lnTo>
                  <a:pt x="275653" y="722187"/>
                </a:lnTo>
                <a:lnTo>
                  <a:pt x="348379" y="740235"/>
                </a:lnTo>
                <a:lnTo>
                  <a:pt x="389273" y="749496"/>
                </a:lnTo>
                <a:lnTo>
                  <a:pt x="432824" y="758874"/>
                </a:lnTo>
                <a:lnTo>
                  <a:pt x="526796" y="777856"/>
                </a:lnTo>
                <a:lnTo>
                  <a:pt x="680821" y="806423"/>
                </a:lnTo>
                <a:lnTo>
                  <a:pt x="954100" y="852204"/>
                </a:lnTo>
                <a:lnTo>
                  <a:pt x="1566186" y="942991"/>
                </a:lnTo>
                <a:lnTo>
                  <a:pt x="1722907" y="962286"/>
                </a:lnTo>
                <a:lnTo>
                  <a:pt x="1827468" y="973464"/>
                </a:lnTo>
                <a:lnTo>
                  <a:pt x="1931578" y="982938"/>
                </a:lnTo>
                <a:lnTo>
                  <a:pt x="2032651" y="990397"/>
                </a:lnTo>
                <a:lnTo>
                  <a:pt x="2236255" y="1002189"/>
                </a:lnTo>
                <a:lnTo>
                  <a:pt x="2391889" y="1008406"/>
                </a:lnTo>
                <a:lnTo>
                  <a:pt x="2546084" y="1011840"/>
                </a:lnTo>
                <a:lnTo>
                  <a:pt x="2646324" y="1012348"/>
                </a:lnTo>
                <a:lnTo>
                  <a:pt x="2743291" y="1011267"/>
                </a:lnTo>
                <a:lnTo>
                  <a:pt x="2790218" y="1010086"/>
                </a:lnTo>
                <a:lnTo>
                  <a:pt x="2835931" y="1008454"/>
                </a:lnTo>
                <a:lnTo>
                  <a:pt x="2880299" y="1006355"/>
                </a:lnTo>
                <a:lnTo>
                  <a:pt x="2923190" y="1003769"/>
                </a:lnTo>
                <a:lnTo>
                  <a:pt x="2983824" y="999045"/>
                </a:lnTo>
                <a:lnTo>
                  <a:pt x="3042660" y="993218"/>
                </a:lnTo>
                <a:lnTo>
                  <a:pt x="3099734" y="986380"/>
                </a:lnTo>
                <a:lnTo>
                  <a:pt x="3155081" y="978622"/>
                </a:lnTo>
                <a:lnTo>
                  <a:pt x="3208736" y="970037"/>
                </a:lnTo>
                <a:lnTo>
                  <a:pt x="3260735" y="960718"/>
                </a:lnTo>
                <a:lnTo>
                  <a:pt x="3311113" y="950754"/>
                </a:lnTo>
                <a:lnTo>
                  <a:pt x="3359905" y="940239"/>
                </a:lnTo>
                <a:lnTo>
                  <a:pt x="3407147" y="929265"/>
                </a:lnTo>
                <a:lnTo>
                  <a:pt x="3452873" y="917923"/>
                </a:lnTo>
                <a:lnTo>
                  <a:pt x="3497118" y="906305"/>
                </a:lnTo>
                <a:lnTo>
                  <a:pt x="3539919" y="894504"/>
                </a:lnTo>
                <a:lnTo>
                  <a:pt x="3634259" y="867669"/>
                </a:lnTo>
                <a:lnTo>
                  <a:pt x="3737653" y="839255"/>
                </a:lnTo>
                <a:lnTo>
                  <a:pt x="3786266" y="824597"/>
                </a:lnTo>
                <a:lnTo>
                  <a:pt x="3831601" y="808849"/>
                </a:lnTo>
                <a:lnTo>
                  <a:pt x="3872743" y="791418"/>
                </a:lnTo>
                <a:lnTo>
                  <a:pt x="3908774" y="771711"/>
                </a:lnTo>
                <a:lnTo>
                  <a:pt x="3961840" y="723104"/>
                </a:lnTo>
                <a:lnTo>
                  <a:pt x="3983937" y="660362"/>
                </a:lnTo>
                <a:lnTo>
                  <a:pt x="3984945" y="622016"/>
                </a:lnTo>
                <a:lnTo>
                  <a:pt x="3980476" y="579301"/>
                </a:lnTo>
                <a:lnTo>
                  <a:pt x="3970936" y="533537"/>
                </a:lnTo>
                <a:lnTo>
                  <a:pt x="3956732" y="486042"/>
                </a:lnTo>
                <a:lnTo>
                  <a:pt x="3938273" y="438139"/>
                </a:lnTo>
                <a:lnTo>
                  <a:pt x="3915964" y="391145"/>
                </a:lnTo>
                <a:lnTo>
                  <a:pt x="3890214" y="346382"/>
                </a:lnTo>
                <a:lnTo>
                  <a:pt x="3861429" y="305168"/>
                </a:lnTo>
                <a:lnTo>
                  <a:pt x="3830016" y="268825"/>
                </a:lnTo>
                <a:lnTo>
                  <a:pt x="3796384" y="238672"/>
                </a:lnTo>
                <a:lnTo>
                  <a:pt x="3762118" y="216271"/>
                </a:lnTo>
                <a:lnTo>
                  <a:pt x="3723169" y="197543"/>
                </a:lnTo>
                <a:lnTo>
                  <a:pt x="3680144" y="182001"/>
                </a:lnTo>
                <a:lnTo>
                  <a:pt x="3633645" y="169159"/>
                </a:lnTo>
                <a:lnTo>
                  <a:pt x="3584279" y="158529"/>
                </a:lnTo>
                <a:lnTo>
                  <a:pt x="3532651" y="149625"/>
                </a:lnTo>
                <a:lnTo>
                  <a:pt x="3479364" y="141960"/>
                </a:lnTo>
                <a:lnTo>
                  <a:pt x="3315607" y="121527"/>
                </a:lnTo>
                <a:lnTo>
                  <a:pt x="3285412" y="117279"/>
                </a:lnTo>
                <a:lnTo>
                  <a:pt x="1376215" y="117279"/>
                </a:lnTo>
                <a:lnTo>
                  <a:pt x="1329271" y="115742"/>
                </a:lnTo>
                <a:lnTo>
                  <a:pt x="1280916" y="113025"/>
                </a:lnTo>
                <a:lnTo>
                  <a:pt x="1180747" y="105586"/>
                </a:lnTo>
                <a:lnTo>
                  <a:pt x="1077713" y="98067"/>
                </a:lnTo>
                <a:lnTo>
                  <a:pt x="1025549" y="95233"/>
                </a:lnTo>
                <a:lnTo>
                  <a:pt x="973273" y="93533"/>
                </a:lnTo>
                <a:lnTo>
                  <a:pt x="921102" y="93352"/>
                </a:lnTo>
                <a:close/>
              </a:path>
              <a:path w="3985259" h="1012825">
                <a:moveTo>
                  <a:pt x="2290912" y="0"/>
                </a:moveTo>
                <a:lnTo>
                  <a:pt x="2236482" y="504"/>
                </a:lnTo>
                <a:lnTo>
                  <a:pt x="2182522" y="1603"/>
                </a:lnTo>
                <a:lnTo>
                  <a:pt x="2129390" y="3262"/>
                </a:lnTo>
                <a:lnTo>
                  <a:pt x="2077445" y="5449"/>
                </a:lnTo>
                <a:lnTo>
                  <a:pt x="2027044" y="8129"/>
                </a:lnTo>
                <a:lnTo>
                  <a:pt x="1978547" y="11268"/>
                </a:lnTo>
                <a:lnTo>
                  <a:pt x="1932310" y="14833"/>
                </a:lnTo>
                <a:lnTo>
                  <a:pt x="1888694" y="18790"/>
                </a:lnTo>
                <a:lnTo>
                  <a:pt x="1831610" y="26420"/>
                </a:lnTo>
                <a:lnTo>
                  <a:pt x="1781075" y="36783"/>
                </a:lnTo>
                <a:lnTo>
                  <a:pt x="1735355" y="49038"/>
                </a:lnTo>
                <a:lnTo>
                  <a:pt x="1692716" y="62347"/>
                </a:lnTo>
                <a:lnTo>
                  <a:pt x="1651421" y="75867"/>
                </a:lnTo>
                <a:lnTo>
                  <a:pt x="1609737" y="88760"/>
                </a:lnTo>
                <a:lnTo>
                  <a:pt x="1565929" y="100185"/>
                </a:lnTo>
                <a:lnTo>
                  <a:pt x="1518262" y="109301"/>
                </a:lnTo>
                <a:lnTo>
                  <a:pt x="1465002" y="115268"/>
                </a:lnTo>
                <a:lnTo>
                  <a:pt x="1421530" y="117249"/>
                </a:lnTo>
                <a:lnTo>
                  <a:pt x="1376215" y="117279"/>
                </a:lnTo>
                <a:lnTo>
                  <a:pt x="3285412" y="117279"/>
                </a:lnTo>
                <a:lnTo>
                  <a:pt x="3261738" y="113947"/>
                </a:lnTo>
                <a:lnTo>
                  <a:pt x="3209236" y="105172"/>
                </a:lnTo>
                <a:lnTo>
                  <a:pt x="2963881" y="60281"/>
                </a:lnTo>
                <a:lnTo>
                  <a:pt x="2862902" y="43482"/>
                </a:lnTo>
                <a:lnTo>
                  <a:pt x="2812087" y="35736"/>
                </a:lnTo>
                <a:lnTo>
                  <a:pt x="2761148" y="28559"/>
                </a:lnTo>
                <a:lnTo>
                  <a:pt x="2710156" y="22053"/>
                </a:lnTo>
                <a:lnTo>
                  <a:pt x="2659182" y="16319"/>
                </a:lnTo>
                <a:lnTo>
                  <a:pt x="2608296" y="11459"/>
                </a:lnTo>
                <a:lnTo>
                  <a:pt x="2557569" y="7572"/>
                </a:lnTo>
                <a:lnTo>
                  <a:pt x="2506164" y="4599"/>
                </a:lnTo>
                <a:lnTo>
                  <a:pt x="2453437" y="2389"/>
                </a:lnTo>
                <a:lnTo>
                  <a:pt x="2399748" y="908"/>
                </a:lnTo>
                <a:lnTo>
                  <a:pt x="2345453" y="123"/>
                </a:lnTo>
                <a:lnTo>
                  <a:pt x="2290912" y="0"/>
                </a:lnTo>
                <a:close/>
              </a:path>
            </a:pathLst>
          </a:custGeom>
          <a:solidFill>
            <a:srgbClr val="9CD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5012" y="2167471"/>
            <a:ext cx="890435" cy="2912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5012" y="2167472"/>
            <a:ext cx="890905" cy="2912745"/>
          </a:xfrm>
          <a:custGeom>
            <a:avLst/>
            <a:gdLst/>
            <a:ahLst/>
            <a:cxnLst/>
            <a:rect l="l" t="t" r="r" b="b"/>
            <a:pathLst>
              <a:path w="890904" h="2912745">
                <a:moveTo>
                  <a:pt x="890436" y="2898948"/>
                </a:moveTo>
                <a:lnTo>
                  <a:pt x="29194" y="0"/>
                </a:lnTo>
                <a:lnTo>
                  <a:pt x="0" y="2776457"/>
                </a:lnTo>
                <a:lnTo>
                  <a:pt x="452516" y="2912558"/>
                </a:lnTo>
                <a:lnTo>
                  <a:pt x="890436" y="2898948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348" y="2256655"/>
            <a:ext cx="846644" cy="292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348" y="2256655"/>
            <a:ext cx="847090" cy="2922270"/>
          </a:xfrm>
          <a:custGeom>
            <a:avLst/>
            <a:gdLst/>
            <a:ahLst/>
            <a:cxnLst/>
            <a:rect l="l" t="t" r="r" b="b"/>
            <a:pathLst>
              <a:path w="847089" h="2922270">
                <a:moveTo>
                  <a:pt x="0" y="2908835"/>
                </a:moveTo>
                <a:lnTo>
                  <a:pt x="846644" y="0"/>
                </a:lnTo>
                <a:lnTo>
                  <a:pt x="832046" y="2801926"/>
                </a:lnTo>
                <a:lnTo>
                  <a:pt x="437919" y="2922199"/>
                </a:lnTo>
                <a:lnTo>
                  <a:pt x="0" y="2908835"/>
                </a:lnTo>
                <a:close/>
              </a:path>
            </a:pathLst>
          </a:custGeom>
          <a:ln w="9525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79995" y="4246759"/>
            <a:ext cx="520122" cy="1022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77548" y="4353045"/>
            <a:ext cx="437916" cy="65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6542" y="4360034"/>
            <a:ext cx="213973" cy="50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2563" y="4499987"/>
            <a:ext cx="430583" cy="69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4225" y="4506876"/>
            <a:ext cx="213972" cy="456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85012" y="4661265"/>
            <a:ext cx="231140" cy="22225"/>
          </a:xfrm>
          <a:custGeom>
            <a:avLst/>
            <a:gdLst/>
            <a:ahLst/>
            <a:cxnLst/>
            <a:rect l="l" t="t" r="r" b="b"/>
            <a:pathLst>
              <a:path w="231140" h="22225">
                <a:moveTo>
                  <a:pt x="0" y="21887"/>
                </a:moveTo>
                <a:lnTo>
                  <a:pt x="231120" y="21887"/>
                </a:lnTo>
                <a:lnTo>
                  <a:pt x="231120" y="0"/>
                </a:lnTo>
                <a:lnTo>
                  <a:pt x="0" y="0"/>
                </a:lnTo>
                <a:lnTo>
                  <a:pt x="0" y="21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80249" y="4656503"/>
            <a:ext cx="240665" cy="31750"/>
          </a:xfrm>
          <a:custGeom>
            <a:avLst/>
            <a:gdLst/>
            <a:ahLst/>
            <a:cxnLst/>
            <a:rect l="l" t="t" r="r" b="b"/>
            <a:pathLst>
              <a:path w="240665" h="31750">
                <a:moveTo>
                  <a:pt x="0" y="31412"/>
                </a:moveTo>
                <a:lnTo>
                  <a:pt x="240647" y="31412"/>
                </a:lnTo>
                <a:lnTo>
                  <a:pt x="240647" y="0"/>
                </a:lnTo>
                <a:lnTo>
                  <a:pt x="0" y="0"/>
                </a:lnTo>
                <a:lnTo>
                  <a:pt x="0" y="31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84879" y="4781867"/>
            <a:ext cx="425569" cy="67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89294" y="4789144"/>
            <a:ext cx="216509" cy="52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86808" y="4646973"/>
            <a:ext cx="224154" cy="62865"/>
          </a:xfrm>
          <a:custGeom>
            <a:avLst/>
            <a:gdLst/>
            <a:ahLst/>
            <a:cxnLst/>
            <a:rect l="l" t="t" r="r" b="b"/>
            <a:pathLst>
              <a:path w="224154" h="62864">
                <a:moveTo>
                  <a:pt x="192678" y="0"/>
                </a:moveTo>
                <a:lnTo>
                  <a:pt x="31267" y="0"/>
                </a:lnTo>
                <a:lnTo>
                  <a:pt x="19096" y="2456"/>
                </a:lnTo>
                <a:lnTo>
                  <a:pt x="9158" y="9157"/>
                </a:lnTo>
                <a:lnTo>
                  <a:pt x="2457" y="19095"/>
                </a:lnTo>
                <a:lnTo>
                  <a:pt x="0" y="31266"/>
                </a:lnTo>
                <a:lnTo>
                  <a:pt x="2457" y="43436"/>
                </a:lnTo>
                <a:lnTo>
                  <a:pt x="9158" y="53375"/>
                </a:lnTo>
                <a:lnTo>
                  <a:pt x="19096" y="60076"/>
                </a:lnTo>
                <a:lnTo>
                  <a:pt x="31267" y="62533"/>
                </a:lnTo>
                <a:lnTo>
                  <a:pt x="192678" y="62533"/>
                </a:lnTo>
                <a:lnTo>
                  <a:pt x="204848" y="60076"/>
                </a:lnTo>
                <a:lnTo>
                  <a:pt x="214786" y="53375"/>
                </a:lnTo>
                <a:lnTo>
                  <a:pt x="221487" y="43436"/>
                </a:lnTo>
                <a:lnTo>
                  <a:pt x="223944" y="31266"/>
                </a:lnTo>
                <a:lnTo>
                  <a:pt x="221487" y="19095"/>
                </a:lnTo>
                <a:lnTo>
                  <a:pt x="214786" y="9157"/>
                </a:lnTo>
                <a:lnTo>
                  <a:pt x="204848" y="2456"/>
                </a:lnTo>
                <a:lnTo>
                  <a:pt x="1926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1765" y="4246759"/>
            <a:ext cx="218835" cy="10219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83978" y="4246759"/>
            <a:ext cx="26670" cy="1022350"/>
          </a:xfrm>
          <a:custGeom>
            <a:avLst/>
            <a:gdLst/>
            <a:ahLst/>
            <a:cxnLst/>
            <a:rect l="l" t="t" r="r" b="b"/>
            <a:pathLst>
              <a:path w="26670" h="1022350">
                <a:moveTo>
                  <a:pt x="0" y="0"/>
                </a:moveTo>
                <a:lnTo>
                  <a:pt x="26623" y="0"/>
                </a:lnTo>
                <a:lnTo>
                  <a:pt x="26623" y="1021975"/>
                </a:lnTo>
                <a:lnTo>
                  <a:pt x="0" y="10219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07900" y="4504932"/>
            <a:ext cx="91446" cy="951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09057" y="4358872"/>
            <a:ext cx="94146" cy="107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86228" y="5220493"/>
            <a:ext cx="19685" cy="43815"/>
          </a:xfrm>
          <a:custGeom>
            <a:avLst/>
            <a:gdLst/>
            <a:ahLst/>
            <a:cxnLst/>
            <a:rect l="l" t="t" r="r" b="b"/>
            <a:pathLst>
              <a:path w="19684" h="43814">
                <a:moveTo>
                  <a:pt x="14973" y="0"/>
                </a:moveTo>
                <a:lnTo>
                  <a:pt x="4317" y="0"/>
                </a:lnTo>
                <a:lnTo>
                  <a:pt x="0" y="9698"/>
                </a:lnTo>
                <a:lnTo>
                  <a:pt x="0" y="33628"/>
                </a:lnTo>
                <a:lnTo>
                  <a:pt x="4317" y="43327"/>
                </a:lnTo>
                <a:lnTo>
                  <a:pt x="14973" y="43327"/>
                </a:lnTo>
                <a:lnTo>
                  <a:pt x="19291" y="33628"/>
                </a:lnTo>
                <a:lnTo>
                  <a:pt x="19291" y="9698"/>
                </a:lnTo>
                <a:lnTo>
                  <a:pt x="1497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04042" y="5222727"/>
            <a:ext cx="94615" cy="89535"/>
          </a:xfrm>
          <a:custGeom>
            <a:avLst/>
            <a:gdLst/>
            <a:ahLst/>
            <a:cxnLst/>
            <a:rect l="l" t="t" r="r" b="b"/>
            <a:pathLst>
              <a:path w="94615" h="89535">
                <a:moveTo>
                  <a:pt x="92678" y="0"/>
                </a:moveTo>
                <a:lnTo>
                  <a:pt x="0" y="39455"/>
                </a:lnTo>
                <a:lnTo>
                  <a:pt x="617" y="89331"/>
                </a:lnTo>
                <a:lnTo>
                  <a:pt x="94532" y="40943"/>
                </a:lnTo>
                <a:lnTo>
                  <a:pt x="9267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55687" y="5251761"/>
            <a:ext cx="462280" cy="65405"/>
          </a:xfrm>
          <a:custGeom>
            <a:avLst/>
            <a:gdLst/>
            <a:ahLst/>
            <a:cxnLst/>
            <a:rect l="l" t="t" r="r" b="b"/>
            <a:pathLst>
              <a:path w="462279" h="65404">
                <a:moveTo>
                  <a:pt x="429638" y="0"/>
                </a:moveTo>
                <a:lnTo>
                  <a:pt x="32605" y="0"/>
                </a:lnTo>
                <a:lnTo>
                  <a:pt x="19913" y="2562"/>
                </a:lnTo>
                <a:lnTo>
                  <a:pt x="9549" y="9550"/>
                </a:lnTo>
                <a:lnTo>
                  <a:pt x="2562" y="19914"/>
                </a:lnTo>
                <a:lnTo>
                  <a:pt x="0" y="32605"/>
                </a:lnTo>
                <a:lnTo>
                  <a:pt x="2562" y="45298"/>
                </a:lnTo>
                <a:lnTo>
                  <a:pt x="9549" y="55662"/>
                </a:lnTo>
                <a:lnTo>
                  <a:pt x="19913" y="62650"/>
                </a:lnTo>
                <a:lnTo>
                  <a:pt x="32605" y="65213"/>
                </a:lnTo>
                <a:lnTo>
                  <a:pt x="429638" y="65213"/>
                </a:lnTo>
                <a:lnTo>
                  <a:pt x="442329" y="62650"/>
                </a:lnTo>
                <a:lnTo>
                  <a:pt x="452694" y="55662"/>
                </a:lnTo>
                <a:lnTo>
                  <a:pt x="459682" y="45298"/>
                </a:lnTo>
                <a:lnTo>
                  <a:pt x="462244" y="32605"/>
                </a:lnTo>
                <a:lnTo>
                  <a:pt x="459682" y="19914"/>
                </a:lnTo>
                <a:lnTo>
                  <a:pt x="452694" y="9550"/>
                </a:lnTo>
                <a:lnTo>
                  <a:pt x="442329" y="2562"/>
                </a:lnTo>
                <a:lnTo>
                  <a:pt x="42963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55687" y="5251761"/>
            <a:ext cx="462280" cy="65405"/>
          </a:xfrm>
          <a:custGeom>
            <a:avLst/>
            <a:gdLst/>
            <a:ahLst/>
            <a:cxnLst/>
            <a:rect l="l" t="t" r="r" b="b"/>
            <a:pathLst>
              <a:path w="462279" h="65404">
                <a:moveTo>
                  <a:pt x="0" y="32606"/>
                </a:moveTo>
                <a:lnTo>
                  <a:pt x="2562" y="19914"/>
                </a:lnTo>
                <a:lnTo>
                  <a:pt x="9550" y="9550"/>
                </a:lnTo>
                <a:lnTo>
                  <a:pt x="19914" y="2562"/>
                </a:lnTo>
                <a:lnTo>
                  <a:pt x="32606" y="0"/>
                </a:lnTo>
                <a:lnTo>
                  <a:pt x="429638" y="0"/>
                </a:lnTo>
                <a:lnTo>
                  <a:pt x="442330" y="2562"/>
                </a:lnTo>
                <a:lnTo>
                  <a:pt x="452694" y="9550"/>
                </a:lnTo>
                <a:lnTo>
                  <a:pt x="459682" y="19914"/>
                </a:lnTo>
                <a:lnTo>
                  <a:pt x="462245" y="32606"/>
                </a:lnTo>
                <a:lnTo>
                  <a:pt x="459682" y="45298"/>
                </a:lnTo>
                <a:lnTo>
                  <a:pt x="452694" y="55662"/>
                </a:lnTo>
                <a:lnTo>
                  <a:pt x="442330" y="62650"/>
                </a:lnTo>
                <a:lnTo>
                  <a:pt x="429638" y="65213"/>
                </a:lnTo>
                <a:lnTo>
                  <a:pt x="32606" y="65213"/>
                </a:lnTo>
                <a:lnTo>
                  <a:pt x="19914" y="62650"/>
                </a:lnTo>
                <a:lnTo>
                  <a:pt x="9550" y="55662"/>
                </a:lnTo>
                <a:lnTo>
                  <a:pt x="2562" y="45298"/>
                </a:lnTo>
                <a:lnTo>
                  <a:pt x="0" y="3260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79995" y="5266500"/>
            <a:ext cx="413627" cy="361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79995" y="5266500"/>
            <a:ext cx="414020" cy="36195"/>
          </a:xfrm>
          <a:custGeom>
            <a:avLst/>
            <a:gdLst/>
            <a:ahLst/>
            <a:cxnLst/>
            <a:rect l="l" t="t" r="r" b="b"/>
            <a:pathLst>
              <a:path w="414020" h="36195">
                <a:moveTo>
                  <a:pt x="0" y="18090"/>
                </a:moveTo>
                <a:lnTo>
                  <a:pt x="1421" y="11048"/>
                </a:lnTo>
                <a:lnTo>
                  <a:pt x="5298" y="5298"/>
                </a:lnTo>
                <a:lnTo>
                  <a:pt x="11048" y="1421"/>
                </a:lnTo>
                <a:lnTo>
                  <a:pt x="18089" y="0"/>
                </a:lnTo>
                <a:lnTo>
                  <a:pt x="395538" y="0"/>
                </a:lnTo>
                <a:lnTo>
                  <a:pt x="402579" y="1421"/>
                </a:lnTo>
                <a:lnTo>
                  <a:pt x="408329" y="5298"/>
                </a:lnTo>
                <a:lnTo>
                  <a:pt x="412206" y="11048"/>
                </a:lnTo>
                <a:lnTo>
                  <a:pt x="413628" y="18090"/>
                </a:lnTo>
                <a:lnTo>
                  <a:pt x="412206" y="25131"/>
                </a:lnTo>
                <a:lnTo>
                  <a:pt x="408329" y="30881"/>
                </a:lnTo>
                <a:lnTo>
                  <a:pt x="402579" y="34758"/>
                </a:lnTo>
                <a:lnTo>
                  <a:pt x="395538" y="36180"/>
                </a:lnTo>
                <a:lnTo>
                  <a:pt x="18089" y="36180"/>
                </a:lnTo>
                <a:lnTo>
                  <a:pt x="11048" y="34758"/>
                </a:lnTo>
                <a:lnTo>
                  <a:pt x="5298" y="30881"/>
                </a:lnTo>
                <a:lnTo>
                  <a:pt x="1421" y="25131"/>
                </a:lnTo>
                <a:lnTo>
                  <a:pt x="0" y="1809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021282" y="5119099"/>
            <a:ext cx="197167" cy="652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328030" y="487566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914"/>
                </a:lnTo>
              </a:path>
            </a:pathLst>
          </a:custGeom>
          <a:ln w="33954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11052" y="4875667"/>
            <a:ext cx="34290" cy="340360"/>
          </a:xfrm>
          <a:custGeom>
            <a:avLst/>
            <a:gdLst/>
            <a:ahLst/>
            <a:cxnLst/>
            <a:rect l="l" t="t" r="r" b="b"/>
            <a:pathLst>
              <a:path w="34290" h="340360">
                <a:moveTo>
                  <a:pt x="0" y="0"/>
                </a:moveTo>
                <a:lnTo>
                  <a:pt x="33955" y="0"/>
                </a:lnTo>
                <a:lnTo>
                  <a:pt x="33955" y="339914"/>
                </a:lnTo>
                <a:lnTo>
                  <a:pt x="0" y="33991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10352" y="2167472"/>
            <a:ext cx="1856105" cy="2823845"/>
          </a:xfrm>
          <a:custGeom>
            <a:avLst/>
            <a:gdLst/>
            <a:ahLst/>
            <a:cxnLst/>
            <a:rect l="l" t="t" r="r" b="b"/>
            <a:pathLst>
              <a:path w="1856104" h="2823845">
                <a:moveTo>
                  <a:pt x="0" y="0"/>
                </a:moveTo>
                <a:lnTo>
                  <a:pt x="1855776" y="0"/>
                </a:lnTo>
                <a:lnTo>
                  <a:pt x="1855776" y="2823374"/>
                </a:lnTo>
                <a:lnTo>
                  <a:pt x="0" y="282337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7770" y="2256655"/>
            <a:ext cx="2032635" cy="2823845"/>
          </a:xfrm>
          <a:custGeom>
            <a:avLst/>
            <a:gdLst/>
            <a:ahLst/>
            <a:cxnLst/>
            <a:rect l="l" t="t" r="r" b="b"/>
            <a:pathLst>
              <a:path w="2032635" h="2823845">
                <a:moveTo>
                  <a:pt x="0" y="0"/>
                </a:moveTo>
                <a:lnTo>
                  <a:pt x="2032514" y="0"/>
                </a:lnTo>
                <a:lnTo>
                  <a:pt x="2032514" y="2823374"/>
                </a:lnTo>
                <a:lnTo>
                  <a:pt x="0" y="282337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38303" y="2330580"/>
            <a:ext cx="1416050" cy="2556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0" algn="ctr">
              <a:lnSpc>
                <a:spcPct val="100000"/>
              </a:lnSpc>
            </a:pPr>
            <a:r>
              <a:rPr sz="2000">
                <a:latin typeface="Tahoma"/>
                <a:cs typeface="Tahoma"/>
              </a:rPr>
              <a:t>application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spc="-5">
                <a:latin typeface="Tahoma"/>
                <a:cs typeface="Tahoma"/>
              </a:rPr>
              <a:t>transport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45000"/>
              </a:lnSpc>
              <a:spcBef>
                <a:spcPts val="1655"/>
              </a:spcBef>
            </a:pPr>
            <a:r>
              <a:rPr sz="2000" spc="-5">
                <a:latin typeface="Tahoma"/>
                <a:cs typeface="Tahoma"/>
              </a:rPr>
              <a:t>network</a:t>
            </a:r>
            <a:r>
              <a:rPr sz="2000" spc="-55">
                <a:latin typeface="Tahoma"/>
                <a:cs typeface="Tahoma"/>
              </a:rPr>
              <a:t> </a:t>
            </a:r>
            <a:r>
              <a:rPr sz="2000" spc="-5">
                <a:latin typeface="Tahoma"/>
                <a:cs typeface="Tahoma"/>
              </a:rPr>
              <a:t>(IP)  </a:t>
            </a:r>
            <a:r>
              <a:rPr sz="2000">
                <a:latin typeface="Tahoma"/>
                <a:cs typeface="Tahoma"/>
              </a:rPr>
              <a:t>link</a:t>
            </a: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000" spc="-5">
                <a:latin typeface="Tahoma"/>
                <a:cs typeface="Tahoma"/>
              </a:rPr>
              <a:t>physical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0790" y="5150280"/>
            <a:ext cx="1026466" cy="3904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90" y="5150280"/>
            <a:ext cx="1026794" cy="390525"/>
          </a:xfrm>
          <a:custGeom>
            <a:avLst/>
            <a:gdLst/>
            <a:ahLst/>
            <a:cxnLst/>
            <a:rect l="l" t="t" r="r" b="b"/>
            <a:pathLst>
              <a:path w="1026794" h="390525">
                <a:moveTo>
                  <a:pt x="1026361" y="924"/>
                </a:moveTo>
                <a:lnTo>
                  <a:pt x="1026466" y="206151"/>
                </a:lnTo>
                <a:lnTo>
                  <a:pt x="989757" y="267558"/>
                </a:lnTo>
                <a:lnTo>
                  <a:pt x="957748" y="292973"/>
                </a:lnTo>
                <a:lnTo>
                  <a:pt x="918543" y="315065"/>
                </a:lnTo>
                <a:lnTo>
                  <a:pt x="873570" y="333986"/>
                </a:lnTo>
                <a:lnTo>
                  <a:pt x="824259" y="349889"/>
                </a:lnTo>
                <a:lnTo>
                  <a:pt x="772039" y="362926"/>
                </a:lnTo>
                <a:lnTo>
                  <a:pt x="718340" y="373249"/>
                </a:lnTo>
                <a:lnTo>
                  <a:pt x="664592" y="381011"/>
                </a:lnTo>
                <a:lnTo>
                  <a:pt x="612222" y="386364"/>
                </a:lnTo>
                <a:lnTo>
                  <a:pt x="562662" y="389460"/>
                </a:lnTo>
                <a:lnTo>
                  <a:pt x="517341" y="390452"/>
                </a:lnTo>
                <a:lnTo>
                  <a:pt x="471849" y="389482"/>
                </a:lnTo>
                <a:lnTo>
                  <a:pt x="421821" y="386477"/>
                </a:lnTo>
                <a:lnTo>
                  <a:pt x="368753" y="381260"/>
                </a:lnTo>
                <a:lnTo>
                  <a:pt x="314140" y="373658"/>
                </a:lnTo>
                <a:lnTo>
                  <a:pt x="259477" y="363494"/>
                </a:lnTo>
                <a:lnTo>
                  <a:pt x="206259" y="350593"/>
                </a:lnTo>
                <a:lnTo>
                  <a:pt x="155982" y="334781"/>
                </a:lnTo>
                <a:lnTo>
                  <a:pt x="110141" y="315882"/>
                </a:lnTo>
                <a:lnTo>
                  <a:pt x="70232" y="293721"/>
                </a:lnTo>
                <a:lnTo>
                  <a:pt x="37749" y="268124"/>
                </a:lnTo>
                <a:lnTo>
                  <a:pt x="1044" y="205916"/>
                </a:lnTo>
                <a:lnTo>
                  <a:pt x="993" y="158902"/>
                </a:lnTo>
                <a:lnTo>
                  <a:pt x="522" y="102958"/>
                </a:lnTo>
                <a:lnTo>
                  <a:pt x="51" y="47014"/>
                </a:lnTo>
                <a:lnTo>
                  <a:pt x="0" y="0"/>
                </a:lnTo>
                <a:lnTo>
                  <a:pt x="16942" y="28801"/>
                </a:lnTo>
                <a:lnTo>
                  <a:pt x="42734" y="55128"/>
                </a:lnTo>
                <a:lnTo>
                  <a:pt x="76115" y="78976"/>
                </a:lnTo>
                <a:lnTo>
                  <a:pt x="115827" y="100339"/>
                </a:lnTo>
                <a:lnTo>
                  <a:pt x="160611" y="119213"/>
                </a:lnTo>
                <a:lnTo>
                  <a:pt x="209210" y="135593"/>
                </a:lnTo>
                <a:lnTo>
                  <a:pt x="260364" y="149473"/>
                </a:lnTo>
                <a:lnTo>
                  <a:pt x="312815" y="160848"/>
                </a:lnTo>
                <a:lnTo>
                  <a:pt x="365304" y="169712"/>
                </a:lnTo>
                <a:lnTo>
                  <a:pt x="416573" y="176062"/>
                </a:lnTo>
                <a:lnTo>
                  <a:pt x="465364" y="179890"/>
                </a:lnTo>
                <a:lnTo>
                  <a:pt x="510417" y="181193"/>
                </a:lnTo>
                <a:lnTo>
                  <a:pt x="555609" y="180282"/>
                </a:lnTo>
                <a:lnTo>
                  <a:pt x="604779" y="177359"/>
                </a:lnTo>
                <a:lnTo>
                  <a:pt x="656613" y="172259"/>
                </a:lnTo>
                <a:lnTo>
                  <a:pt x="709799" y="164815"/>
                </a:lnTo>
                <a:lnTo>
                  <a:pt x="763023" y="154860"/>
                </a:lnTo>
                <a:lnTo>
                  <a:pt x="814973" y="142230"/>
                </a:lnTo>
                <a:lnTo>
                  <a:pt x="864334" y="126756"/>
                </a:lnTo>
                <a:lnTo>
                  <a:pt x="909795" y="108273"/>
                </a:lnTo>
                <a:lnTo>
                  <a:pt x="950041" y="86615"/>
                </a:lnTo>
                <a:lnTo>
                  <a:pt x="983759" y="61615"/>
                </a:lnTo>
                <a:lnTo>
                  <a:pt x="1009637" y="33106"/>
                </a:lnTo>
                <a:lnTo>
                  <a:pt x="1026361" y="924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325" y="4943580"/>
            <a:ext cx="1025525" cy="386715"/>
          </a:xfrm>
          <a:custGeom>
            <a:avLst/>
            <a:gdLst/>
            <a:ahLst/>
            <a:cxnLst/>
            <a:rect l="l" t="t" r="r" b="b"/>
            <a:pathLst>
              <a:path w="1025525" h="386714">
                <a:moveTo>
                  <a:pt x="512639" y="0"/>
                </a:moveTo>
                <a:lnTo>
                  <a:pt x="448335" y="1505"/>
                </a:lnTo>
                <a:lnTo>
                  <a:pt x="386414" y="5903"/>
                </a:lnTo>
                <a:lnTo>
                  <a:pt x="327357" y="13010"/>
                </a:lnTo>
                <a:lnTo>
                  <a:pt x="271645" y="22646"/>
                </a:lnTo>
                <a:lnTo>
                  <a:pt x="219757" y="34630"/>
                </a:lnTo>
                <a:lnTo>
                  <a:pt x="172175" y="48780"/>
                </a:lnTo>
                <a:lnTo>
                  <a:pt x="129378" y="64916"/>
                </a:lnTo>
                <a:lnTo>
                  <a:pt x="91847" y="82857"/>
                </a:lnTo>
                <a:lnTo>
                  <a:pt x="34506" y="123426"/>
                </a:lnTo>
                <a:lnTo>
                  <a:pt x="3994" y="169039"/>
                </a:lnTo>
                <a:lnTo>
                  <a:pt x="0" y="193285"/>
                </a:lnTo>
                <a:lnTo>
                  <a:pt x="3994" y="217530"/>
                </a:lnTo>
                <a:lnTo>
                  <a:pt x="34506" y="263143"/>
                </a:lnTo>
                <a:lnTo>
                  <a:pt x="91847" y="303713"/>
                </a:lnTo>
                <a:lnTo>
                  <a:pt x="129378" y="321653"/>
                </a:lnTo>
                <a:lnTo>
                  <a:pt x="172175" y="337789"/>
                </a:lnTo>
                <a:lnTo>
                  <a:pt x="219757" y="351940"/>
                </a:lnTo>
                <a:lnTo>
                  <a:pt x="271645" y="363923"/>
                </a:lnTo>
                <a:lnTo>
                  <a:pt x="327357" y="373559"/>
                </a:lnTo>
                <a:lnTo>
                  <a:pt x="386414" y="380667"/>
                </a:lnTo>
                <a:lnTo>
                  <a:pt x="448335" y="385064"/>
                </a:lnTo>
                <a:lnTo>
                  <a:pt x="512639" y="386570"/>
                </a:lnTo>
                <a:lnTo>
                  <a:pt x="576944" y="385064"/>
                </a:lnTo>
                <a:lnTo>
                  <a:pt x="638865" y="380667"/>
                </a:lnTo>
                <a:lnTo>
                  <a:pt x="697921" y="373559"/>
                </a:lnTo>
                <a:lnTo>
                  <a:pt x="753634" y="363923"/>
                </a:lnTo>
                <a:lnTo>
                  <a:pt x="805521" y="351940"/>
                </a:lnTo>
                <a:lnTo>
                  <a:pt x="853104" y="337789"/>
                </a:lnTo>
                <a:lnTo>
                  <a:pt x="895901" y="321653"/>
                </a:lnTo>
                <a:lnTo>
                  <a:pt x="933431" y="303713"/>
                </a:lnTo>
                <a:lnTo>
                  <a:pt x="990773" y="263143"/>
                </a:lnTo>
                <a:lnTo>
                  <a:pt x="1021285" y="217530"/>
                </a:lnTo>
                <a:lnTo>
                  <a:pt x="1025279" y="193285"/>
                </a:lnTo>
                <a:lnTo>
                  <a:pt x="1021285" y="169039"/>
                </a:lnTo>
                <a:lnTo>
                  <a:pt x="990773" y="123426"/>
                </a:lnTo>
                <a:lnTo>
                  <a:pt x="933431" y="82857"/>
                </a:lnTo>
                <a:lnTo>
                  <a:pt x="895901" y="64916"/>
                </a:lnTo>
                <a:lnTo>
                  <a:pt x="853104" y="48780"/>
                </a:lnTo>
                <a:lnTo>
                  <a:pt x="805521" y="34630"/>
                </a:lnTo>
                <a:lnTo>
                  <a:pt x="753634" y="22646"/>
                </a:lnTo>
                <a:lnTo>
                  <a:pt x="697921" y="13010"/>
                </a:lnTo>
                <a:lnTo>
                  <a:pt x="638865" y="5903"/>
                </a:lnTo>
                <a:lnTo>
                  <a:pt x="576944" y="1505"/>
                </a:lnTo>
                <a:lnTo>
                  <a:pt x="512639" y="0"/>
                </a:lnTo>
                <a:close/>
              </a:path>
            </a:pathLst>
          </a:custGeom>
          <a:solidFill>
            <a:srgbClr val="B8C2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325" y="4943580"/>
            <a:ext cx="1025525" cy="386715"/>
          </a:xfrm>
          <a:custGeom>
            <a:avLst/>
            <a:gdLst/>
            <a:ahLst/>
            <a:cxnLst/>
            <a:rect l="l" t="t" r="r" b="b"/>
            <a:pathLst>
              <a:path w="1025525" h="386714">
                <a:moveTo>
                  <a:pt x="0" y="193285"/>
                </a:moveTo>
                <a:lnTo>
                  <a:pt x="15656" y="145693"/>
                </a:lnTo>
                <a:lnTo>
                  <a:pt x="60063" y="102421"/>
                </a:lnTo>
                <a:lnTo>
                  <a:pt x="129378" y="64916"/>
                </a:lnTo>
                <a:lnTo>
                  <a:pt x="172175" y="48780"/>
                </a:lnTo>
                <a:lnTo>
                  <a:pt x="219757" y="34630"/>
                </a:lnTo>
                <a:lnTo>
                  <a:pt x="271645" y="22646"/>
                </a:lnTo>
                <a:lnTo>
                  <a:pt x="327357" y="13010"/>
                </a:lnTo>
                <a:lnTo>
                  <a:pt x="386414" y="5903"/>
                </a:lnTo>
                <a:lnTo>
                  <a:pt x="448335" y="1505"/>
                </a:lnTo>
                <a:lnTo>
                  <a:pt x="512640" y="0"/>
                </a:lnTo>
                <a:lnTo>
                  <a:pt x="576944" y="1505"/>
                </a:lnTo>
                <a:lnTo>
                  <a:pt x="638865" y="5903"/>
                </a:lnTo>
                <a:lnTo>
                  <a:pt x="697922" y="13010"/>
                </a:lnTo>
                <a:lnTo>
                  <a:pt x="753634" y="22646"/>
                </a:lnTo>
                <a:lnTo>
                  <a:pt x="805522" y="34630"/>
                </a:lnTo>
                <a:lnTo>
                  <a:pt x="853104" y="48780"/>
                </a:lnTo>
                <a:lnTo>
                  <a:pt x="895901" y="64916"/>
                </a:lnTo>
                <a:lnTo>
                  <a:pt x="933432" y="82857"/>
                </a:lnTo>
                <a:lnTo>
                  <a:pt x="990773" y="123426"/>
                </a:lnTo>
                <a:lnTo>
                  <a:pt x="1021285" y="169040"/>
                </a:lnTo>
                <a:lnTo>
                  <a:pt x="1025280" y="193285"/>
                </a:lnTo>
                <a:lnTo>
                  <a:pt x="1021285" y="217530"/>
                </a:lnTo>
                <a:lnTo>
                  <a:pt x="990773" y="263144"/>
                </a:lnTo>
                <a:lnTo>
                  <a:pt x="933432" y="303713"/>
                </a:lnTo>
                <a:lnTo>
                  <a:pt x="895901" y="321654"/>
                </a:lnTo>
                <a:lnTo>
                  <a:pt x="853104" y="337790"/>
                </a:lnTo>
                <a:lnTo>
                  <a:pt x="805522" y="351940"/>
                </a:lnTo>
                <a:lnTo>
                  <a:pt x="753634" y="363924"/>
                </a:lnTo>
                <a:lnTo>
                  <a:pt x="697922" y="373560"/>
                </a:lnTo>
                <a:lnTo>
                  <a:pt x="638865" y="380667"/>
                </a:lnTo>
                <a:lnTo>
                  <a:pt x="576944" y="385065"/>
                </a:lnTo>
                <a:lnTo>
                  <a:pt x="512640" y="386571"/>
                </a:lnTo>
                <a:lnTo>
                  <a:pt x="448335" y="385065"/>
                </a:lnTo>
                <a:lnTo>
                  <a:pt x="386414" y="380667"/>
                </a:lnTo>
                <a:lnTo>
                  <a:pt x="327357" y="373560"/>
                </a:lnTo>
                <a:lnTo>
                  <a:pt x="271645" y="363924"/>
                </a:lnTo>
                <a:lnTo>
                  <a:pt x="219757" y="351940"/>
                </a:lnTo>
                <a:lnTo>
                  <a:pt x="172175" y="337790"/>
                </a:lnTo>
                <a:lnTo>
                  <a:pt x="129378" y="321654"/>
                </a:lnTo>
                <a:lnTo>
                  <a:pt x="91847" y="303713"/>
                </a:lnTo>
                <a:lnTo>
                  <a:pt x="34506" y="263144"/>
                </a:lnTo>
                <a:lnTo>
                  <a:pt x="3994" y="217530"/>
                </a:lnTo>
                <a:lnTo>
                  <a:pt x="0" y="19328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942" y="4992713"/>
            <a:ext cx="683260" cy="159385"/>
          </a:xfrm>
          <a:custGeom>
            <a:avLst/>
            <a:gdLst/>
            <a:ahLst/>
            <a:cxnLst/>
            <a:rect l="l" t="t" r="r" b="b"/>
            <a:pathLst>
              <a:path w="683260" h="159385">
                <a:moveTo>
                  <a:pt x="284896" y="69242"/>
                </a:moveTo>
                <a:lnTo>
                  <a:pt x="133276" y="69242"/>
                </a:lnTo>
                <a:lnTo>
                  <a:pt x="336179" y="159001"/>
                </a:lnTo>
                <a:lnTo>
                  <a:pt x="501185" y="93296"/>
                </a:lnTo>
                <a:lnTo>
                  <a:pt x="339592" y="93296"/>
                </a:lnTo>
                <a:lnTo>
                  <a:pt x="284896" y="69242"/>
                </a:lnTo>
                <a:close/>
              </a:path>
              <a:path w="683260" h="159385">
                <a:moveTo>
                  <a:pt x="548978" y="0"/>
                </a:moveTo>
                <a:lnTo>
                  <a:pt x="339592" y="93296"/>
                </a:lnTo>
                <a:lnTo>
                  <a:pt x="501185" y="93296"/>
                </a:lnTo>
                <a:lnTo>
                  <a:pt x="557596" y="70834"/>
                </a:lnTo>
                <a:lnTo>
                  <a:pt x="607949" y="70834"/>
                </a:lnTo>
                <a:lnTo>
                  <a:pt x="682852" y="36257"/>
                </a:lnTo>
                <a:lnTo>
                  <a:pt x="548978" y="0"/>
                </a:lnTo>
                <a:close/>
              </a:path>
              <a:path w="683260" h="159385">
                <a:moveTo>
                  <a:pt x="133276" y="2564"/>
                </a:moveTo>
                <a:lnTo>
                  <a:pt x="0" y="41652"/>
                </a:lnTo>
                <a:lnTo>
                  <a:pt x="91212" y="82064"/>
                </a:lnTo>
                <a:lnTo>
                  <a:pt x="133276" y="69242"/>
                </a:lnTo>
                <a:lnTo>
                  <a:pt x="284896" y="69242"/>
                </a:lnTo>
                <a:lnTo>
                  <a:pt x="133276" y="2564"/>
                </a:lnTo>
                <a:close/>
              </a:path>
              <a:path w="683260" h="159385">
                <a:moveTo>
                  <a:pt x="607949" y="70834"/>
                </a:moveTo>
                <a:lnTo>
                  <a:pt x="557596" y="70834"/>
                </a:lnTo>
                <a:lnTo>
                  <a:pt x="583620" y="82064"/>
                </a:lnTo>
                <a:lnTo>
                  <a:pt x="607949" y="70834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9873" y="5128722"/>
            <a:ext cx="255270" cy="137160"/>
          </a:xfrm>
          <a:custGeom>
            <a:avLst/>
            <a:gdLst/>
            <a:ahLst/>
            <a:cxnLst/>
            <a:rect l="l" t="t" r="r" b="b"/>
            <a:pathLst>
              <a:path w="255269" h="137160">
                <a:moveTo>
                  <a:pt x="3071" y="0"/>
                </a:moveTo>
                <a:lnTo>
                  <a:pt x="0" y="68446"/>
                </a:lnTo>
                <a:lnTo>
                  <a:pt x="167406" y="136894"/>
                </a:lnTo>
                <a:lnTo>
                  <a:pt x="254950" y="105058"/>
                </a:lnTo>
                <a:lnTo>
                  <a:pt x="3071" y="0"/>
                </a:lnTo>
                <a:close/>
              </a:path>
            </a:pathLst>
          </a:custGeom>
          <a:solidFill>
            <a:srgbClr val="000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2975" y="5128722"/>
            <a:ext cx="250825" cy="135890"/>
          </a:xfrm>
          <a:custGeom>
            <a:avLst/>
            <a:gdLst/>
            <a:ahLst/>
            <a:cxnLst/>
            <a:rect l="l" t="t" r="r" b="b"/>
            <a:pathLst>
              <a:path w="250825" h="135889">
                <a:moveTo>
                  <a:pt x="248806" y="0"/>
                </a:moveTo>
                <a:lnTo>
                  <a:pt x="0" y="105058"/>
                </a:lnTo>
                <a:lnTo>
                  <a:pt x="84471" y="135301"/>
                </a:lnTo>
                <a:lnTo>
                  <a:pt x="250342" y="71630"/>
                </a:lnTo>
                <a:lnTo>
                  <a:pt x="248806" y="0"/>
                </a:lnTo>
                <a:close/>
              </a:path>
            </a:pathLst>
          </a:custGeom>
          <a:solidFill>
            <a:srgbClr val="000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9881" y="5061868"/>
            <a:ext cx="544830" cy="215265"/>
          </a:xfrm>
          <a:custGeom>
            <a:avLst/>
            <a:gdLst/>
            <a:ahLst/>
            <a:cxnLst/>
            <a:rect l="l" t="t" r="r" b="b"/>
            <a:pathLst>
              <a:path w="544830" h="215264">
                <a:moveTo>
                  <a:pt x="16748" y="8530"/>
                </a:moveTo>
                <a:lnTo>
                  <a:pt x="161075" y="68446"/>
                </a:lnTo>
                <a:lnTo>
                  <a:pt x="161330" y="85260"/>
                </a:lnTo>
                <a:lnTo>
                  <a:pt x="162450" y="120080"/>
                </a:lnTo>
                <a:lnTo>
                  <a:pt x="162705" y="136894"/>
                </a:lnTo>
                <a:lnTo>
                  <a:pt x="0" y="201594"/>
                </a:lnTo>
                <a:lnTo>
                  <a:pt x="37496" y="214891"/>
                </a:lnTo>
                <a:lnTo>
                  <a:pt x="272480" y="113017"/>
                </a:lnTo>
                <a:lnTo>
                  <a:pt x="383979" y="113017"/>
                </a:lnTo>
                <a:lnTo>
                  <a:pt x="384349" y="89606"/>
                </a:lnTo>
                <a:lnTo>
                  <a:pt x="270757" y="89606"/>
                </a:lnTo>
                <a:lnTo>
                  <a:pt x="90708" y="11141"/>
                </a:lnTo>
                <a:lnTo>
                  <a:pt x="23674" y="11141"/>
                </a:lnTo>
                <a:lnTo>
                  <a:pt x="21365" y="10271"/>
                </a:lnTo>
                <a:lnTo>
                  <a:pt x="17006" y="8555"/>
                </a:lnTo>
                <a:lnTo>
                  <a:pt x="16748" y="8530"/>
                </a:lnTo>
                <a:close/>
              </a:path>
              <a:path w="544830" h="215264">
                <a:moveTo>
                  <a:pt x="383979" y="113017"/>
                </a:moveTo>
                <a:lnTo>
                  <a:pt x="272480" y="113017"/>
                </a:lnTo>
                <a:lnTo>
                  <a:pt x="502857" y="213300"/>
                </a:lnTo>
                <a:lnTo>
                  <a:pt x="544325" y="203749"/>
                </a:lnTo>
                <a:lnTo>
                  <a:pt x="383604" y="136700"/>
                </a:lnTo>
                <a:lnTo>
                  <a:pt x="383979" y="113017"/>
                </a:lnTo>
                <a:close/>
              </a:path>
              <a:path w="544830" h="215264">
                <a:moveTo>
                  <a:pt x="490570" y="0"/>
                </a:moveTo>
                <a:lnTo>
                  <a:pt x="270757" y="89606"/>
                </a:lnTo>
                <a:lnTo>
                  <a:pt x="384349" y="89606"/>
                </a:lnTo>
                <a:lnTo>
                  <a:pt x="384691" y="67980"/>
                </a:lnTo>
                <a:lnTo>
                  <a:pt x="522823" y="11141"/>
                </a:lnTo>
                <a:lnTo>
                  <a:pt x="490570" y="0"/>
                </a:lnTo>
                <a:close/>
              </a:path>
              <a:path w="544830" h="215264">
                <a:moveTo>
                  <a:pt x="65142" y="0"/>
                </a:moveTo>
                <a:lnTo>
                  <a:pt x="23674" y="11141"/>
                </a:lnTo>
                <a:lnTo>
                  <a:pt x="90708" y="11141"/>
                </a:lnTo>
                <a:lnTo>
                  <a:pt x="6514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119873" y="83341"/>
            <a:ext cx="528193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0" spc="-5">
                <a:solidFill>
                  <a:srgbClr val="0000A3"/>
                </a:solidFill>
                <a:latin typeface="Calibri Light"/>
                <a:cs typeface="Calibri Light"/>
              </a:rPr>
              <a:t>Transport </a:t>
            </a:r>
            <a:r>
              <a:rPr sz="4300" b="0" spc="15">
                <a:solidFill>
                  <a:srgbClr val="0000A3"/>
                </a:solidFill>
                <a:latin typeface="Calibri Light"/>
                <a:cs typeface="Calibri Light"/>
              </a:rPr>
              <a:t>Layer</a:t>
            </a:r>
            <a:r>
              <a:rPr sz="4300" b="0" spc="40">
                <a:solidFill>
                  <a:srgbClr val="0000A3"/>
                </a:solidFill>
                <a:latin typeface="Calibri Light"/>
                <a:cs typeface="Calibri Light"/>
              </a:rPr>
              <a:t> Actions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62207" y="2756023"/>
            <a:ext cx="412750" cy="158750"/>
          </a:xfrm>
          <a:custGeom>
            <a:avLst/>
            <a:gdLst/>
            <a:ahLst/>
            <a:cxnLst/>
            <a:rect l="l" t="t" r="r" b="b"/>
            <a:pathLst>
              <a:path w="412750" h="158750">
                <a:moveTo>
                  <a:pt x="0" y="0"/>
                </a:moveTo>
                <a:lnTo>
                  <a:pt x="412750" y="0"/>
                </a:lnTo>
                <a:lnTo>
                  <a:pt x="412750" y="158750"/>
                </a:lnTo>
                <a:lnTo>
                  <a:pt x="0" y="1587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43169" y="2776660"/>
            <a:ext cx="246379" cy="120650"/>
          </a:xfrm>
          <a:custGeom>
            <a:avLst/>
            <a:gdLst/>
            <a:ahLst/>
            <a:cxnLst/>
            <a:rect l="l" t="t" r="r" b="b"/>
            <a:pathLst>
              <a:path w="246380" h="120650">
                <a:moveTo>
                  <a:pt x="0" y="0"/>
                </a:moveTo>
                <a:lnTo>
                  <a:pt x="246063" y="0"/>
                </a:lnTo>
                <a:lnTo>
                  <a:pt x="246063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05107" y="2848098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79669" y="284968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81143" y="2673610"/>
            <a:ext cx="412750" cy="158750"/>
          </a:xfrm>
          <a:custGeom>
            <a:avLst/>
            <a:gdLst/>
            <a:ahLst/>
            <a:cxnLst/>
            <a:rect l="l" t="t" r="r" b="b"/>
            <a:pathLst>
              <a:path w="412750" h="158750">
                <a:moveTo>
                  <a:pt x="0" y="0"/>
                </a:moveTo>
                <a:lnTo>
                  <a:pt x="412750" y="0"/>
                </a:lnTo>
                <a:lnTo>
                  <a:pt x="412750" y="158750"/>
                </a:lnTo>
                <a:lnTo>
                  <a:pt x="0" y="1587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62106" y="2694247"/>
            <a:ext cx="246379" cy="120650"/>
          </a:xfrm>
          <a:custGeom>
            <a:avLst/>
            <a:gdLst/>
            <a:ahLst/>
            <a:cxnLst/>
            <a:rect l="l" t="t" r="r" b="b"/>
            <a:pathLst>
              <a:path w="246379" h="120650">
                <a:moveTo>
                  <a:pt x="0" y="0"/>
                </a:moveTo>
                <a:lnTo>
                  <a:pt x="246063" y="0"/>
                </a:lnTo>
                <a:lnTo>
                  <a:pt x="246063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24043" y="276568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98606" y="2767272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3547" y="2078286"/>
            <a:ext cx="2443480" cy="3369945"/>
          </a:xfrm>
          <a:custGeom>
            <a:avLst/>
            <a:gdLst/>
            <a:ahLst/>
            <a:cxnLst/>
            <a:rect l="l" t="t" r="r" b="b"/>
            <a:pathLst>
              <a:path w="2443479" h="3369945">
                <a:moveTo>
                  <a:pt x="0" y="0"/>
                </a:moveTo>
                <a:lnTo>
                  <a:pt x="2443011" y="0"/>
                </a:lnTo>
                <a:lnTo>
                  <a:pt x="2443011" y="3369475"/>
                </a:lnTo>
                <a:lnTo>
                  <a:pt x="0" y="3369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004786" y="2418971"/>
            <a:ext cx="1416050" cy="2556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865" algn="ctr">
              <a:lnSpc>
                <a:spcPct val="100000"/>
              </a:lnSpc>
            </a:pPr>
            <a:r>
              <a:rPr sz="2000">
                <a:latin typeface="Tahoma"/>
                <a:cs typeface="Tahoma"/>
              </a:rPr>
              <a:t>application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000" spc="-5">
                <a:latin typeface="Tahoma"/>
                <a:cs typeface="Tahoma"/>
              </a:rPr>
              <a:t>transport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45000"/>
              </a:lnSpc>
              <a:spcBef>
                <a:spcPts val="1635"/>
              </a:spcBef>
            </a:pPr>
            <a:r>
              <a:rPr sz="2000" spc="-5">
                <a:latin typeface="Tahoma"/>
                <a:cs typeface="Tahoma"/>
              </a:rPr>
              <a:t>network</a:t>
            </a:r>
            <a:r>
              <a:rPr sz="2000" spc="-55">
                <a:latin typeface="Tahoma"/>
                <a:cs typeface="Tahoma"/>
              </a:rPr>
              <a:t> </a:t>
            </a:r>
            <a:r>
              <a:rPr sz="2000" spc="-5">
                <a:latin typeface="Tahoma"/>
                <a:cs typeface="Tahoma"/>
              </a:rPr>
              <a:t>(IP)  </a:t>
            </a:r>
            <a:r>
              <a:rPr sz="2000">
                <a:latin typeface="Tahoma"/>
                <a:cs typeface="Tahoma"/>
              </a:rPr>
              <a:t>link</a:t>
            </a: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000" spc="-5">
                <a:latin typeface="Tahoma"/>
                <a:cs typeface="Tahoma"/>
              </a:rPr>
              <a:t>physical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25008" y="1191385"/>
            <a:ext cx="3666490" cy="4460240"/>
          </a:xfrm>
          <a:custGeom>
            <a:avLst/>
            <a:gdLst/>
            <a:ahLst/>
            <a:cxnLst/>
            <a:rect l="l" t="t" r="r" b="b"/>
            <a:pathLst>
              <a:path w="3666490" h="4460240">
                <a:moveTo>
                  <a:pt x="0" y="0"/>
                </a:moveTo>
                <a:lnTo>
                  <a:pt x="3666301" y="0"/>
                </a:lnTo>
                <a:lnTo>
                  <a:pt x="3666301" y="4459905"/>
                </a:lnTo>
                <a:lnTo>
                  <a:pt x="0" y="44599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2207" y="2756023"/>
            <a:ext cx="412750" cy="158750"/>
          </a:xfrm>
          <a:custGeom>
            <a:avLst/>
            <a:gdLst/>
            <a:ahLst/>
            <a:cxnLst/>
            <a:rect l="l" t="t" r="r" b="b"/>
            <a:pathLst>
              <a:path w="412750" h="158750">
                <a:moveTo>
                  <a:pt x="0" y="0"/>
                </a:moveTo>
                <a:lnTo>
                  <a:pt x="412750" y="0"/>
                </a:lnTo>
                <a:lnTo>
                  <a:pt x="412750" y="158750"/>
                </a:lnTo>
                <a:lnTo>
                  <a:pt x="0" y="15875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62207" y="2756023"/>
            <a:ext cx="412750" cy="158750"/>
          </a:xfrm>
          <a:custGeom>
            <a:avLst/>
            <a:gdLst/>
            <a:ahLst/>
            <a:cxnLst/>
            <a:rect l="l" t="t" r="r" b="b"/>
            <a:pathLst>
              <a:path w="412750" h="158750">
                <a:moveTo>
                  <a:pt x="0" y="0"/>
                </a:moveTo>
                <a:lnTo>
                  <a:pt x="412750" y="0"/>
                </a:lnTo>
                <a:lnTo>
                  <a:pt x="412750" y="158750"/>
                </a:lnTo>
                <a:lnTo>
                  <a:pt x="0" y="1587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43169" y="2776660"/>
            <a:ext cx="246379" cy="120650"/>
          </a:xfrm>
          <a:custGeom>
            <a:avLst/>
            <a:gdLst/>
            <a:ahLst/>
            <a:cxnLst/>
            <a:rect l="l" t="t" r="r" b="b"/>
            <a:pathLst>
              <a:path w="246380" h="120650">
                <a:moveTo>
                  <a:pt x="0" y="0"/>
                </a:moveTo>
                <a:lnTo>
                  <a:pt x="246062" y="0"/>
                </a:lnTo>
                <a:lnTo>
                  <a:pt x="246062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43169" y="2776660"/>
            <a:ext cx="246379" cy="120650"/>
          </a:xfrm>
          <a:custGeom>
            <a:avLst/>
            <a:gdLst/>
            <a:ahLst/>
            <a:cxnLst/>
            <a:rect l="l" t="t" r="r" b="b"/>
            <a:pathLst>
              <a:path w="246380" h="120650">
                <a:moveTo>
                  <a:pt x="0" y="0"/>
                </a:moveTo>
                <a:lnTo>
                  <a:pt x="246063" y="0"/>
                </a:lnTo>
                <a:lnTo>
                  <a:pt x="246063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05107" y="2848098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2" y="0"/>
                </a:lnTo>
                <a:lnTo>
                  <a:pt x="42862" y="42862"/>
                </a:lnTo>
                <a:lnTo>
                  <a:pt x="0" y="42862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05107" y="2848098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79669" y="284968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2" y="0"/>
                </a:lnTo>
                <a:lnTo>
                  <a:pt x="42862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9669" y="284968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0" y="0"/>
                </a:moveTo>
                <a:lnTo>
                  <a:pt x="42863" y="0"/>
                </a:lnTo>
                <a:lnTo>
                  <a:pt x="42863" y="42863"/>
                </a:lnTo>
                <a:lnTo>
                  <a:pt x="0" y="428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85709" y="3155469"/>
            <a:ext cx="1141095" cy="247015"/>
          </a:xfrm>
          <a:custGeom>
            <a:avLst/>
            <a:gdLst/>
            <a:ahLst/>
            <a:cxnLst/>
            <a:rect l="l" t="t" r="r" b="b"/>
            <a:pathLst>
              <a:path w="1141095" h="247014">
                <a:moveTo>
                  <a:pt x="0" y="0"/>
                </a:moveTo>
                <a:lnTo>
                  <a:pt x="1140726" y="0"/>
                </a:lnTo>
                <a:lnTo>
                  <a:pt x="1140726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85709" y="3155469"/>
            <a:ext cx="1141095" cy="247015"/>
          </a:xfrm>
          <a:custGeom>
            <a:avLst/>
            <a:gdLst/>
            <a:ahLst/>
            <a:cxnLst/>
            <a:rect l="l" t="t" r="r" b="b"/>
            <a:pathLst>
              <a:path w="1141095" h="247014">
                <a:moveTo>
                  <a:pt x="0" y="0"/>
                </a:moveTo>
                <a:lnTo>
                  <a:pt x="1140727" y="0"/>
                </a:lnTo>
                <a:lnTo>
                  <a:pt x="1140727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434433" y="3108452"/>
            <a:ext cx="91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app.</a:t>
            </a:r>
            <a:r>
              <a:rPr sz="1800" spc="335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msg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13692" y="4879700"/>
            <a:ext cx="521334" cy="247015"/>
          </a:xfrm>
          <a:custGeom>
            <a:avLst/>
            <a:gdLst/>
            <a:ahLst/>
            <a:cxnLst/>
            <a:rect l="l" t="t" r="r" b="b"/>
            <a:pathLst>
              <a:path w="521335" h="247014">
                <a:moveTo>
                  <a:pt x="0" y="246705"/>
                </a:moveTo>
                <a:lnTo>
                  <a:pt x="521007" y="246705"/>
                </a:lnTo>
                <a:lnTo>
                  <a:pt x="521007" y="0"/>
                </a:lnTo>
                <a:lnTo>
                  <a:pt x="0" y="0"/>
                </a:lnTo>
                <a:lnTo>
                  <a:pt x="0" y="2467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13692" y="4879700"/>
            <a:ext cx="543560" cy="247015"/>
          </a:xfrm>
          <a:custGeom>
            <a:avLst/>
            <a:gdLst/>
            <a:ahLst/>
            <a:cxnLst/>
            <a:rect l="l" t="t" r="r" b="b"/>
            <a:pathLst>
              <a:path w="543560" h="247014">
                <a:moveTo>
                  <a:pt x="0" y="0"/>
                </a:moveTo>
                <a:lnTo>
                  <a:pt x="543189" y="0"/>
                </a:lnTo>
                <a:lnTo>
                  <a:pt x="543189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937189" y="4840732"/>
            <a:ext cx="248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">
                <a:latin typeface="Calibri"/>
                <a:cs typeface="Calibri"/>
              </a:rPr>
              <a:t>T</a:t>
            </a:r>
            <a:r>
              <a:rPr sz="1650" spc="-7" baseline="-15151">
                <a:latin typeface="Calibri"/>
                <a:cs typeface="Calibri"/>
              </a:rPr>
              <a:t>h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334699" y="4878327"/>
            <a:ext cx="1141095" cy="247015"/>
          </a:xfrm>
          <a:custGeom>
            <a:avLst/>
            <a:gdLst/>
            <a:ahLst/>
            <a:cxnLst/>
            <a:rect l="l" t="t" r="r" b="b"/>
            <a:pathLst>
              <a:path w="1141095" h="247014">
                <a:moveTo>
                  <a:pt x="0" y="0"/>
                </a:moveTo>
                <a:lnTo>
                  <a:pt x="1140727" y="0"/>
                </a:lnTo>
                <a:lnTo>
                  <a:pt x="1140727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34699" y="4878327"/>
            <a:ext cx="1141095" cy="247015"/>
          </a:xfrm>
          <a:custGeom>
            <a:avLst/>
            <a:gdLst/>
            <a:ahLst/>
            <a:cxnLst/>
            <a:rect l="l" t="t" r="r" b="b"/>
            <a:pathLst>
              <a:path w="1141095" h="247014">
                <a:moveTo>
                  <a:pt x="0" y="0"/>
                </a:moveTo>
                <a:lnTo>
                  <a:pt x="1140727" y="0"/>
                </a:lnTo>
                <a:lnTo>
                  <a:pt x="1140727" y="246705"/>
                </a:lnTo>
                <a:lnTo>
                  <a:pt x="0" y="2467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383425" y="4836667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libri"/>
                <a:cs typeface="Calibri"/>
              </a:rPr>
              <a:t>app.</a:t>
            </a:r>
            <a:r>
              <a:rPr sz="1800" spc="-70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msg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91217" y="1814745"/>
            <a:ext cx="3754120" cy="26606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800" spc="-15">
                <a:latin typeface="Calibri"/>
                <a:cs typeface="Calibri"/>
              </a:rPr>
              <a:t>Receiver:</a:t>
            </a:r>
            <a:endParaRPr sz="2800">
              <a:latin typeface="Calibri"/>
              <a:cs typeface="Calibri"/>
            </a:endParaRPr>
          </a:p>
          <a:p>
            <a:pPr marL="473709" indent="-219710">
              <a:lnSpc>
                <a:spcPct val="100000"/>
              </a:lnSpc>
              <a:spcBef>
                <a:spcPts val="160"/>
              </a:spcBef>
              <a:buClr>
                <a:srgbClr val="0200A3"/>
              </a:buClr>
              <a:buFont typeface="Wingdings"/>
              <a:buChar char=""/>
              <a:tabLst>
                <a:tab pos="474345" algn="l"/>
              </a:tabLst>
            </a:pPr>
            <a:r>
              <a:rPr sz="2400" spc="-10">
                <a:latin typeface="Calibri"/>
                <a:cs typeface="Calibri"/>
              </a:rPr>
              <a:t>receives </a:t>
            </a:r>
            <a:r>
              <a:rPr sz="2400" spc="-5">
                <a:latin typeface="Calibri"/>
                <a:cs typeface="Calibri"/>
              </a:rPr>
              <a:t>segment </a:t>
            </a:r>
            <a:r>
              <a:rPr sz="2400" spc="-10">
                <a:latin typeface="Calibri"/>
                <a:cs typeface="Calibri"/>
              </a:rPr>
              <a:t>from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IP</a:t>
            </a:r>
            <a:endParaRPr sz="2400">
              <a:latin typeface="Calibri"/>
              <a:cs typeface="Calibri"/>
            </a:endParaRPr>
          </a:p>
          <a:p>
            <a:pPr marL="474980" indent="-219710">
              <a:lnSpc>
                <a:spcPct val="100000"/>
              </a:lnSpc>
              <a:spcBef>
                <a:spcPts val="310"/>
              </a:spcBef>
              <a:buClr>
                <a:srgbClr val="0200A3"/>
              </a:buClr>
              <a:buFont typeface="Wingdings"/>
              <a:buChar char=""/>
              <a:tabLst>
                <a:tab pos="475615" algn="l"/>
              </a:tabLst>
            </a:pPr>
            <a:r>
              <a:rPr sz="2400" spc="-10">
                <a:latin typeface="Calibri"/>
                <a:cs typeface="Calibri"/>
              </a:rPr>
              <a:t>checks </a:t>
            </a:r>
            <a:r>
              <a:rPr sz="2400">
                <a:latin typeface="Calibri"/>
                <a:cs typeface="Calibri"/>
              </a:rPr>
              <a:t>header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476884" marR="158750" indent="-219075">
              <a:lnSpc>
                <a:spcPts val="2500"/>
              </a:lnSpc>
              <a:spcBef>
                <a:spcPts val="620"/>
              </a:spcBef>
              <a:buClr>
                <a:srgbClr val="0200A3"/>
              </a:buClr>
              <a:buFont typeface="Wingdings"/>
              <a:buChar char=""/>
              <a:tabLst>
                <a:tab pos="477520" algn="l"/>
              </a:tabLst>
            </a:pPr>
            <a:r>
              <a:rPr sz="2400" spc="-15">
                <a:latin typeface="Calibri"/>
                <a:cs typeface="Calibri"/>
              </a:rPr>
              <a:t>extracts </a:t>
            </a:r>
            <a:r>
              <a:rPr sz="2400" spc="-10">
                <a:latin typeface="Calibri"/>
                <a:cs typeface="Calibri"/>
              </a:rPr>
              <a:t>application-layer  message</a:t>
            </a:r>
            <a:endParaRPr sz="2400">
              <a:latin typeface="Calibri"/>
              <a:cs typeface="Calibri"/>
            </a:endParaRPr>
          </a:p>
          <a:p>
            <a:pPr marL="481330" marR="5080" indent="-219075">
              <a:lnSpc>
                <a:spcPts val="2500"/>
              </a:lnSpc>
              <a:spcBef>
                <a:spcPts val="375"/>
              </a:spcBef>
              <a:buClr>
                <a:srgbClr val="0200A3"/>
              </a:buClr>
              <a:buFont typeface="Wingdings"/>
              <a:buChar char=""/>
              <a:tabLst>
                <a:tab pos="481965" algn="l"/>
              </a:tabLst>
            </a:pPr>
            <a:r>
              <a:rPr sz="2400" spc="-10">
                <a:latin typeface="Calibri"/>
                <a:cs typeface="Calibri"/>
              </a:rPr>
              <a:t>demultiplexes message </a:t>
            </a:r>
            <a:r>
              <a:rPr sz="2400">
                <a:latin typeface="Calibri"/>
                <a:cs typeface="Calibri"/>
              </a:rPr>
              <a:t>up  </a:t>
            </a:r>
            <a:r>
              <a:rPr sz="2400" spc="-15">
                <a:latin typeface="Calibri"/>
                <a:cs typeface="Calibri"/>
              </a:rPr>
              <a:t>to </a:t>
            </a:r>
            <a:r>
              <a:rPr sz="2400" spc="-10">
                <a:latin typeface="Calibri"/>
                <a:cs typeface="Calibri"/>
              </a:rPr>
              <a:t>application </a:t>
            </a:r>
            <a:r>
              <a:rPr sz="2400">
                <a:latin typeface="Calibri"/>
                <a:cs typeface="Calibri"/>
              </a:rPr>
              <a:t>via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20">
                <a:latin typeface="Calibri"/>
                <a:cs typeface="Calibri"/>
              </a:rPr>
              <a:t>socket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741366" y="2989160"/>
            <a:ext cx="763270" cy="541655"/>
          </a:xfrm>
          <a:custGeom>
            <a:avLst/>
            <a:gdLst/>
            <a:ahLst/>
            <a:cxnLst/>
            <a:rect l="l" t="t" r="r" b="b"/>
            <a:pathLst>
              <a:path w="763269" h="541654">
                <a:moveTo>
                  <a:pt x="0" y="270515"/>
                </a:moveTo>
                <a:lnTo>
                  <a:pt x="4137" y="230540"/>
                </a:lnTo>
                <a:lnTo>
                  <a:pt x="16155" y="192387"/>
                </a:lnTo>
                <a:lnTo>
                  <a:pt x="35465" y="156472"/>
                </a:lnTo>
                <a:lnTo>
                  <a:pt x="61475" y="123216"/>
                </a:lnTo>
                <a:lnTo>
                  <a:pt x="93595" y="93037"/>
                </a:lnTo>
                <a:lnTo>
                  <a:pt x="131236" y="66352"/>
                </a:lnTo>
                <a:lnTo>
                  <a:pt x="173807" y="43581"/>
                </a:lnTo>
                <a:lnTo>
                  <a:pt x="220717" y="25142"/>
                </a:lnTo>
                <a:lnTo>
                  <a:pt x="271376" y="11453"/>
                </a:lnTo>
                <a:lnTo>
                  <a:pt x="325195" y="2933"/>
                </a:lnTo>
                <a:lnTo>
                  <a:pt x="381583" y="0"/>
                </a:lnTo>
                <a:lnTo>
                  <a:pt x="437970" y="2933"/>
                </a:lnTo>
                <a:lnTo>
                  <a:pt x="491789" y="11453"/>
                </a:lnTo>
                <a:lnTo>
                  <a:pt x="542448" y="25142"/>
                </a:lnTo>
                <a:lnTo>
                  <a:pt x="589358" y="43581"/>
                </a:lnTo>
                <a:lnTo>
                  <a:pt x="631929" y="66352"/>
                </a:lnTo>
                <a:lnTo>
                  <a:pt x="669570" y="93037"/>
                </a:lnTo>
                <a:lnTo>
                  <a:pt x="701690" y="123216"/>
                </a:lnTo>
                <a:lnTo>
                  <a:pt x="727700" y="156472"/>
                </a:lnTo>
                <a:lnTo>
                  <a:pt x="747010" y="192387"/>
                </a:lnTo>
                <a:lnTo>
                  <a:pt x="759028" y="230540"/>
                </a:lnTo>
                <a:lnTo>
                  <a:pt x="763166" y="270515"/>
                </a:lnTo>
                <a:lnTo>
                  <a:pt x="759028" y="310490"/>
                </a:lnTo>
                <a:lnTo>
                  <a:pt x="747010" y="348643"/>
                </a:lnTo>
                <a:lnTo>
                  <a:pt x="727700" y="384558"/>
                </a:lnTo>
                <a:lnTo>
                  <a:pt x="701690" y="417814"/>
                </a:lnTo>
                <a:lnTo>
                  <a:pt x="669570" y="447993"/>
                </a:lnTo>
                <a:lnTo>
                  <a:pt x="631929" y="474678"/>
                </a:lnTo>
                <a:lnTo>
                  <a:pt x="589358" y="497449"/>
                </a:lnTo>
                <a:lnTo>
                  <a:pt x="542448" y="515888"/>
                </a:lnTo>
                <a:lnTo>
                  <a:pt x="491789" y="529577"/>
                </a:lnTo>
                <a:lnTo>
                  <a:pt x="437970" y="538097"/>
                </a:lnTo>
                <a:lnTo>
                  <a:pt x="381583" y="541031"/>
                </a:lnTo>
                <a:lnTo>
                  <a:pt x="325195" y="538097"/>
                </a:lnTo>
                <a:lnTo>
                  <a:pt x="271376" y="529577"/>
                </a:lnTo>
                <a:lnTo>
                  <a:pt x="220717" y="515888"/>
                </a:lnTo>
                <a:lnTo>
                  <a:pt x="173807" y="497449"/>
                </a:lnTo>
                <a:lnTo>
                  <a:pt x="131236" y="474678"/>
                </a:lnTo>
                <a:lnTo>
                  <a:pt x="93595" y="447993"/>
                </a:lnTo>
                <a:lnTo>
                  <a:pt x="61475" y="417814"/>
                </a:lnTo>
                <a:lnTo>
                  <a:pt x="35465" y="384558"/>
                </a:lnTo>
                <a:lnTo>
                  <a:pt x="16155" y="348643"/>
                </a:lnTo>
                <a:lnTo>
                  <a:pt x="4137" y="310490"/>
                </a:lnTo>
                <a:lnTo>
                  <a:pt x="0" y="270515"/>
                </a:lnTo>
                <a:close/>
              </a:path>
            </a:pathLst>
          </a:custGeom>
          <a:ln w="2540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487" y="363864"/>
            <a:ext cx="8828467" cy="8197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575">
              <a:lnSpc>
                <a:spcPts val="365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on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Telnet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250">
                <a:solidFill>
                  <a:srgbClr val="404040"/>
                </a:solidFill>
              </a:rPr>
              <a:t>Connection</a:t>
            </a:r>
          </a:p>
          <a:p>
            <a:pPr marL="12700">
              <a:lnSpc>
                <a:spcPts val="2570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9586" y="1540687"/>
            <a:ext cx="6865219" cy="2501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07023" y="3981691"/>
            <a:ext cx="6284976" cy="2283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3711" y="4628244"/>
            <a:ext cx="1289685" cy="932815"/>
          </a:xfrm>
          <a:custGeom>
            <a:avLst/>
            <a:gdLst/>
            <a:ahLst/>
            <a:cxnLst/>
            <a:rect l="l" t="t" r="r" b="b"/>
            <a:pathLst>
              <a:path w="1289685" h="932814">
                <a:moveTo>
                  <a:pt x="29146" y="233172"/>
                </a:moveTo>
                <a:lnTo>
                  <a:pt x="0" y="233172"/>
                </a:lnTo>
                <a:lnTo>
                  <a:pt x="0" y="699516"/>
                </a:lnTo>
                <a:lnTo>
                  <a:pt x="29146" y="699516"/>
                </a:lnTo>
                <a:lnTo>
                  <a:pt x="29146" y="233172"/>
                </a:lnTo>
                <a:close/>
              </a:path>
              <a:path w="1289685" h="932814">
                <a:moveTo>
                  <a:pt x="116586" y="233172"/>
                </a:moveTo>
                <a:lnTo>
                  <a:pt x="58292" y="233172"/>
                </a:lnTo>
                <a:lnTo>
                  <a:pt x="58292" y="699516"/>
                </a:lnTo>
                <a:lnTo>
                  <a:pt x="116586" y="699516"/>
                </a:lnTo>
                <a:lnTo>
                  <a:pt x="116586" y="233172"/>
                </a:lnTo>
                <a:close/>
              </a:path>
              <a:path w="1289685" h="932814">
                <a:moveTo>
                  <a:pt x="822960" y="0"/>
                </a:moveTo>
                <a:lnTo>
                  <a:pt x="822960" y="233172"/>
                </a:lnTo>
                <a:lnTo>
                  <a:pt x="145731" y="233172"/>
                </a:lnTo>
                <a:lnTo>
                  <a:pt x="145731" y="699516"/>
                </a:lnTo>
                <a:lnTo>
                  <a:pt x="822960" y="699516"/>
                </a:lnTo>
                <a:lnTo>
                  <a:pt x="822960" y="932686"/>
                </a:lnTo>
                <a:lnTo>
                  <a:pt x="1289303" y="466344"/>
                </a:lnTo>
                <a:lnTo>
                  <a:pt x="82296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89E1-93FC-EC12-6988-C2A322AB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05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394906"/>
            <a:ext cx="8783320" cy="826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ts val="3675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on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490">
                <a:solidFill>
                  <a:srgbClr val="404040"/>
                </a:solidFill>
              </a:rPr>
              <a:t>SSH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235">
                <a:solidFill>
                  <a:srgbClr val="404040"/>
                </a:solidFill>
              </a:rPr>
              <a:t>connections</a:t>
            </a:r>
          </a:p>
          <a:p>
            <a:pPr marL="12700">
              <a:lnSpc>
                <a:spcPts val="2595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005" y="4012691"/>
            <a:ext cx="10663555" cy="142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2999"/>
              </a:lnSpc>
              <a:spcBef>
                <a:spcPts val="100"/>
              </a:spcBef>
              <a:buSzPct val="90000"/>
              <a:buChar char="●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If the encryption </a:t>
            </a:r>
            <a:r>
              <a:rPr sz="2000">
                <a:latin typeface="Arial"/>
                <a:cs typeface="Arial"/>
              </a:rPr>
              <a:t>is done at </a:t>
            </a:r>
            <a:r>
              <a:rPr sz="2000" spc="-5">
                <a:latin typeface="Arial"/>
                <a:cs typeface="Arial"/>
              </a:rPr>
              <a:t>the network </a:t>
            </a:r>
            <a:r>
              <a:rPr sz="2000">
                <a:latin typeface="Arial"/>
                <a:cs typeface="Arial"/>
              </a:rPr>
              <a:t>layer, </a:t>
            </a:r>
            <a:r>
              <a:rPr sz="2000" spc="-5">
                <a:latin typeface="Arial"/>
                <a:cs typeface="Arial"/>
              </a:rPr>
              <a:t>the entire </a:t>
            </a:r>
            <a:r>
              <a:rPr sz="2000">
                <a:latin typeface="Arial"/>
                <a:cs typeface="Arial"/>
              </a:rPr>
              <a:t>TCP packet including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header is  </a:t>
            </a:r>
            <a:r>
              <a:rPr sz="2000" spc="-5">
                <a:latin typeface="Arial"/>
                <a:cs typeface="Arial"/>
              </a:rPr>
              <a:t>encrypted, </a:t>
            </a:r>
            <a:r>
              <a:rPr sz="2000">
                <a:latin typeface="Arial"/>
                <a:cs typeface="Arial"/>
              </a:rPr>
              <a:t>which </a:t>
            </a:r>
            <a:r>
              <a:rPr sz="2000" spc="-5">
                <a:latin typeface="Arial"/>
                <a:cs typeface="Arial"/>
              </a:rPr>
              <a:t>makes sniffing </a:t>
            </a:r>
            <a:r>
              <a:rPr sz="2000">
                <a:latin typeface="Arial"/>
                <a:cs typeface="Arial"/>
              </a:rPr>
              <a:t>or </a:t>
            </a:r>
            <a:r>
              <a:rPr sz="2000" spc="-5">
                <a:latin typeface="Arial"/>
                <a:cs typeface="Arial"/>
              </a:rPr>
              <a:t>spoofing</a:t>
            </a:r>
            <a:r>
              <a:rPr sz="2000" spc="-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impossible.</a:t>
            </a:r>
          </a:p>
          <a:p>
            <a:pPr marL="469900" marR="45085" indent="-457200">
              <a:lnSpc>
                <a:spcPct val="115999"/>
              </a:lnSpc>
              <a:spcBef>
                <a:spcPts val="20"/>
              </a:spcBef>
              <a:buSzPct val="90000"/>
              <a:buChar char="●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But as SSH </a:t>
            </a:r>
            <a:r>
              <a:rPr sz="2000" spc="-5">
                <a:latin typeface="Arial"/>
                <a:cs typeface="Arial"/>
              </a:rPr>
              <a:t>conducts encryption </a:t>
            </a:r>
            <a:r>
              <a:rPr sz="2000">
                <a:latin typeface="Arial"/>
                <a:cs typeface="Arial"/>
              </a:rPr>
              <a:t>at </a:t>
            </a:r>
            <a:r>
              <a:rPr sz="2000" spc="-5">
                <a:latin typeface="Arial"/>
                <a:cs typeface="Arial"/>
              </a:rPr>
              <a:t>Transport </a:t>
            </a:r>
            <a:r>
              <a:rPr sz="2000">
                <a:latin typeface="Arial"/>
                <a:cs typeface="Arial"/>
              </a:rPr>
              <a:t>layer,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TCP header </a:t>
            </a:r>
            <a:r>
              <a:rPr sz="2000" spc="-5">
                <a:latin typeface="Arial"/>
                <a:cs typeface="Arial"/>
              </a:rPr>
              <a:t>remains unencrypted.  </a:t>
            </a:r>
            <a:r>
              <a:rPr sz="2000">
                <a:latin typeface="Arial"/>
                <a:cs typeface="Arial"/>
              </a:rPr>
              <a:t>Hence </a:t>
            </a:r>
            <a:r>
              <a:rPr sz="2000" spc="-5">
                <a:latin typeface="Arial"/>
                <a:cs typeface="Arial"/>
              </a:rPr>
              <a:t>the attack </a:t>
            </a:r>
            <a:r>
              <a:rPr sz="2000">
                <a:latin typeface="Arial"/>
                <a:cs typeface="Arial"/>
              </a:rPr>
              <a:t>is </a:t>
            </a:r>
            <a:r>
              <a:rPr sz="2000" spc="-5">
                <a:latin typeface="Arial"/>
                <a:cs typeface="Arial"/>
              </a:rPr>
              <a:t>successful </a:t>
            </a:r>
            <a:r>
              <a:rPr sz="2000">
                <a:latin typeface="Arial"/>
                <a:cs typeface="Arial"/>
              </a:rPr>
              <a:t>as only header is </a:t>
            </a:r>
            <a:r>
              <a:rPr sz="2000" spc="-5">
                <a:latin typeface="Arial"/>
                <a:cs typeface="Arial"/>
              </a:rPr>
              <a:t>required for </a:t>
            </a:r>
            <a:r>
              <a:rPr sz="2000">
                <a:latin typeface="Arial"/>
                <a:cs typeface="Arial"/>
              </a:rPr>
              <a:t>RST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packet.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1832" y="1201271"/>
            <a:ext cx="8783320" cy="2587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911860"/>
            <a:ext cx="11106150" cy="15100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650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0499"/>
              </a:lnSpc>
              <a:spcBef>
                <a:spcPts val="540"/>
              </a:spcBef>
            </a:pPr>
            <a:r>
              <a:rPr sz="2200">
                <a:latin typeface="Arial"/>
                <a:cs typeface="Arial"/>
              </a:rPr>
              <a:t>This attack </a:t>
            </a:r>
            <a:r>
              <a:rPr sz="2200" spc="-5">
                <a:latin typeface="Arial"/>
                <a:cs typeface="Arial"/>
              </a:rPr>
              <a:t>is similar </a:t>
            </a:r>
            <a:r>
              <a:rPr sz="2200">
                <a:latin typeface="Arial"/>
                <a:cs typeface="Arial"/>
              </a:rPr>
              <a:t>to </a:t>
            </a:r>
            <a:r>
              <a:rPr sz="2200" spc="-5">
                <a:latin typeface="Arial"/>
                <a:cs typeface="Arial"/>
              </a:rPr>
              <a:t>previous </a:t>
            </a:r>
            <a:r>
              <a:rPr sz="2200">
                <a:latin typeface="Arial"/>
                <a:cs typeface="Arial"/>
              </a:rPr>
              <a:t>attacks </a:t>
            </a:r>
            <a:r>
              <a:rPr sz="2200" spc="-5">
                <a:latin typeface="Arial"/>
                <a:cs typeface="Arial"/>
              </a:rPr>
              <a:t>only with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difference in </a:t>
            </a:r>
            <a:r>
              <a:rPr sz="2200">
                <a:latin typeface="Arial"/>
                <a:cs typeface="Arial"/>
              </a:rPr>
              <a:t>the sequence numbers  as </a:t>
            </a:r>
            <a:r>
              <a:rPr sz="2200" spc="-5">
                <a:latin typeface="Arial"/>
                <a:cs typeface="Arial"/>
              </a:rPr>
              <a:t>in this </a:t>
            </a:r>
            <a:r>
              <a:rPr sz="2200">
                <a:latin typeface="Arial"/>
                <a:cs typeface="Arial"/>
              </a:rPr>
              <a:t>case, the sequence numbers </a:t>
            </a:r>
            <a:r>
              <a:rPr sz="2200" spc="-5">
                <a:latin typeface="Arial"/>
                <a:cs typeface="Arial"/>
              </a:rPr>
              <a:t>increase </a:t>
            </a:r>
            <a:r>
              <a:rPr sz="2200">
                <a:latin typeface="Arial"/>
                <a:cs typeface="Arial"/>
              </a:rPr>
              <a:t>very fast </a:t>
            </a:r>
            <a:r>
              <a:rPr sz="2200" spc="-5">
                <a:latin typeface="Arial"/>
                <a:cs typeface="Arial"/>
              </a:rPr>
              <a:t>unlike in </a:t>
            </a:r>
            <a:r>
              <a:rPr sz="2200" spc="-45">
                <a:latin typeface="Arial"/>
                <a:cs typeface="Arial"/>
              </a:rPr>
              <a:t>Telnet </a:t>
            </a:r>
            <a:r>
              <a:rPr sz="2200">
                <a:latin typeface="Arial"/>
                <a:cs typeface="Arial"/>
              </a:rPr>
              <a:t>attack as </a:t>
            </a:r>
            <a:r>
              <a:rPr sz="2200" spc="-5">
                <a:latin typeface="Arial"/>
                <a:cs typeface="Arial"/>
              </a:rPr>
              <a:t>we  </a:t>
            </a:r>
            <a:r>
              <a:rPr sz="2200">
                <a:latin typeface="Arial"/>
                <a:cs typeface="Arial"/>
              </a:rPr>
              <a:t>are not </a:t>
            </a:r>
            <a:r>
              <a:rPr sz="2200" spc="-5">
                <a:latin typeface="Arial"/>
                <a:cs typeface="Arial"/>
              </a:rPr>
              <a:t>typing anything in </a:t>
            </a:r>
            <a:r>
              <a:rPr sz="2200">
                <a:latin typeface="Arial"/>
                <a:cs typeface="Arial"/>
              </a:rPr>
              <a:t>the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terminal.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633" y="210097"/>
            <a:ext cx="10470912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50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on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80">
                <a:solidFill>
                  <a:srgbClr val="404040"/>
                </a:solidFill>
              </a:rPr>
              <a:t>Video-Streaming</a:t>
            </a:r>
            <a:r>
              <a:rPr spc="-450">
                <a:solidFill>
                  <a:srgbClr val="404040"/>
                </a:solidFill>
              </a:rPr>
              <a:t> </a:t>
            </a:r>
            <a:r>
              <a:rPr spc="-265">
                <a:solidFill>
                  <a:srgbClr val="404040"/>
                </a:solidFill>
              </a:rPr>
              <a:t>Connections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2940" y="5247132"/>
            <a:ext cx="10682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To achieve </a:t>
            </a:r>
            <a:r>
              <a:rPr sz="2000" spc="-5">
                <a:latin typeface="Arial"/>
                <a:cs typeface="Arial"/>
              </a:rPr>
              <a:t>this, </a:t>
            </a:r>
            <a:r>
              <a:rPr sz="2000">
                <a:latin typeface="Arial"/>
                <a:cs typeface="Arial"/>
              </a:rPr>
              <a:t>we use </a:t>
            </a:r>
            <a:r>
              <a:rPr sz="2000" spc="-5">
                <a:latin typeface="Arial"/>
                <a:cs typeface="Arial"/>
              </a:rPr>
              <a:t>Netwox </a:t>
            </a:r>
            <a:r>
              <a:rPr sz="2000">
                <a:latin typeface="Arial"/>
                <a:cs typeface="Arial"/>
              </a:rPr>
              <a:t>78 </a:t>
            </a:r>
            <a:r>
              <a:rPr sz="2000" spc="-5">
                <a:latin typeface="Arial"/>
                <a:cs typeface="Arial"/>
              </a:rPr>
              <a:t>tool to reset </a:t>
            </a:r>
            <a:r>
              <a:rPr sz="2000">
                <a:latin typeface="Arial"/>
                <a:cs typeface="Arial"/>
              </a:rPr>
              <a:t>each packet </a:t>
            </a:r>
            <a:r>
              <a:rPr sz="2000" spc="-5">
                <a:latin typeface="Arial"/>
                <a:cs typeface="Arial"/>
              </a:rPr>
              <a:t>that comes from the </a:t>
            </a:r>
            <a:r>
              <a:rPr sz="2000">
                <a:latin typeface="Arial"/>
                <a:cs typeface="Arial"/>
              </a:rPr>
              <a:t>user machine  </a:t>
            </a:r>
            <a:r>
              <a:rPr sz="2000" spc="-5">
                <a:latin typeface="Arial"/>
                <a:cs typeface="Arial"/>
              </a:rPr>
              <a:t>(10.0.2.18). If the </a:t>
            </a:r>
            <a:r>
              <a:rPr sz="2000">
                <a:latin typeface="Arial"/>
                <a:cs typeface="Arial"/>
              </a:rPr>
              <a:t>user is watching a </a:t>
            </a:r>
            <a:r>
              <a:rPr sz="2000" spc="-5">
                <a:latin typeface="Arial"/>
                <a:cs typeface="Arial"/>
              </a:rPr>
              <a:t>Youtube </a:t>
            </a:r>
            <a:r>
              <a:rPr sz="2000">
                <a:latin typeface="Arial"/>
                <a:cs typeface="Arial"/>
              </a:rPr>
              <a:t>video, any </a:t>
            </a:r>
            <a:r>
              <a:rPr sz="2000" spc="-5">
                <a:latin typeface="Arial"/>
                <a:cs typeface="Arial"/>
              </a:rPr>
              <a:t>request from the </a:t>
            </a:r>
            <a:r>
              <a:rPr sz="2000">
                <a:latin typeface="Arial"/>
                <a:cs typeface="Arial"/>
              </a:rPr>
              <a:t>user machine will be  </a:t>
            </a:r>
            <a:r>
              <a:rPr sz="2000" spc="-5">
                <a:latin typeface="Arial"/>
                <a:cs typeface="Arial"/>
              </a:rPr>
              <a:t>responded </a:t>
            </a:r>
            <a:r>
              <a:rPr sz="2000">
                <a:latin typeface="Arial"/>
                <a:cs typeface="Arial"/>
              </a:rPr>
              <a:t>with a RST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packet.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5594" y="2667843"/>
            <a:ext cx="8559912" cy="190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1069" y="4902979"/>
            <a:ext cx="7630820" cy="203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2" y="375014"/>
            <a:ext cx="11123405" cy="8140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575">
              <a:lnSpc>
                <a:spcPts val="3625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Reset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on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80">
                <a:solidFill>
                  <a:srgbClr val="404040"/>
                </a:solidFill>
              </a:rPr>
              <a:t>Video-Streaming</a:t>
            </a:r>
            <a:r>
              <a:rPr spc="-445">
                <a:solidFill>
                  <a:srgbClr val="404040"/>
                </a:solidFill>
              </a:rPr>
              <a:t> </a:t>
            </a:r>
            <a:r>
              <a:rPr spc="-265">
                <a:solidFill>
                  <a:srgbClr val="404040"/>
                </a:solidFill>
              </a:rPr>
              <a:t>Connections</a:t>
            </a:r>
          </a:p>
          <a:p>
            <a:pPr marL="12700">
              <a:lnSpc>
                <a:spcPts val="2545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20070" y="1209136"/>
            <a:ext cx="4476067" cy="185230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b="1" spc="-5">
                <a:latin typeface="Arial"/>
                <a:cs typeface="Arial"/>
              </a:rPr>
              <a:t>Note: </a:t>
            </a:r>
            <a:r>
              <a:rPr sz="2400" spc="-5">
                <a:latin typeface="Arial"/>
                <a:cs typeface="Arial"/>
              </a:rPr>
              <a:t>If RST packets </a:t>
            </a:r>
            <a:r>
              <a:rPr sz="2400">
                <a:latin typeface="Arial"/>
                <a:cs typeface="Arial"/>
              </a:rPr>
              <a:t>are sent  </a:t>
            </a:r>
            <a:r>
              <a:rPr sz="2400" spc="-5">
                <a:latin typeface="Arial"/>
                <a:cs typeface="Arial"/>
              </a:rPr>
              <a:t>continuously to </a:t>
            </a:r>
            <a:r>
              <a:rPr sz="2400">
                <a:latin typeface="Arial"/>
                <a:cs typeface="Arial"/>
              </a:rPr>
              <a:t>a server, </a:t>
            </a:r>
            <a:r>
              <a:rPr sz="2400" spc="-5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behavior is  suspicious and may </a:t>
            </a:r>
            <a:r>
              <a:rPr sz="2400" spc="-5">
                <a:latin typeface="Arial"/>
                <a:cs typeface="Arial"/>
              </a:rPr>
              <a:t>trigger </a:t>
            </a:r>
            <a:r>
              <a:rPr sz="2400">
                <a:latin typeface="Arial"/>
                <a:cs typeface="Arial"/>
              </a:rPr>
              <a:t>some  </a:t>
            </a:r>
            <a:r>
              <a:rPr sz="2400" spc="-5">
                <a:latin typeface="Arial"/>
                <a:cs typeface="Arial"/>
              </a:rPr>
              <a:t>punitive actions taken </a:t>
            </a:r>
            <a:r>
              <a:rPr sz="2400">
                <a:latin typeface="Arial"/>
                <a:cs typeface="Arial"/>
              </a:rPr>
              <a:t>against </a:t>
            </a:r>
            <a:r>
              <a:rPr sz="2400" spc="-5">
                <a:latin typeface="Arial"/>
                <a:cs typeface="Arial"/>
              </a:rPr>
              <a:t>the</a:t>
            </a:r>
            <a:r>
              <a:rPr sz="2400" spc="-2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user.</a:t>
            </a:r>
          </a:p>
        </p:txBody>
      </p:sp>
      <p:sp>
        <p:nvSpPr>
          <p:cNvPr id="4" name="object 4"/>
          <p:cNvSpPr/>
          <p:nvPr/>
        </p:nvSpPr>
        <p:spPr>
          <a:xfrm>
            <a:off x="295862" y="1189083"/>
            <a:ext cx="6562138" cy="5135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3674364"/>
            <a:ext cx="7599045" cy="211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latin typeface="Arial"/>
                <a:cs typeface="Arial"/>
              </a:rPr>
              <a:t>Goal: </a:t>
            </a:r>
            <a:r>
              <a:rPr sz="2000" spc="-110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inject </a:t>
            </a:r>
            <a:r>
              <a:rPr sz="2000" spc="-5">
                <a:latin typeface="Arial"/>
                <a:cs typeface="Arial"/>
              </a:rPr>
              <a:t>data </a:t>
            </a:r>
            <a:r>
              <a:rPr sz="2000">
                <a:latin typeface="Arial"/>
                <a:cs typeface="Arial"/>
              </a:rPr>
              <a:t>in an established</a:t>
            </a:r>
            <a:r>
              <a:rPr sz="2000" spc="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connection.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000" b="1" spc="-5">
                <a:latin typeface="Arial"/>
                <a:cs typeface="Arial"/>
              </a:rPr>
              <a:t>Spoofed </a:t>
            </a:r>
            <a:r>
              <a:rPr sz="2000" b="1">
                <a:latin typeface="Arial"/>
                <a:cs typeface="Arial"/>
              </a:rPr>
              <a:t>TCP </a:t>
            </a:r>
            <a:r>
              <a:rPr sz="2000" b="1" spc="-5">
                <a:latin typeface="Arial"/>
                <a:cs typeface="Arial"/>
              </a:rPr>
              <a:t>Packet: </a:t>
            </a:r>
            <a:r>
              <a:rPr sz="2000">
                <a:latin typeface="Arial"/>
                <a:cs typeface="Arial"/>
              </a:rPr>
              <a:t>The following fields need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be set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correctly: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1010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 spc="-5">
                <a:latin typeface="Arial"/>
                <a:cs typeface="Arial"/>
              </a:rPr>
              <a:t>Source IP address, Source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Port,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1005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 spc="-5">
                <a:latin typeface="Arial"/>
                <a:cs typeface="Arial"/>
              </a:rPr>
              <a:t>Destination IP address, Destination</a:t>
            </a:r>
            <a:r>
              <a:rPr sz="2000" spc="-5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  <a:p>
            <a:pPr marL="781050" indent="-381000">
              <a:lnSpc>
                <a:spcPct val="100000"/>
              </a:lnSpc>
              <a:spcBef>
                <a:spcPts val="985"/>
              </a:spcBef>
              <a:buClr>
                <a:srgbClr val="00B0F0"/>
              </a:buClr>
              <a:buChar char="○"/>
              <a:tabLst>
                <a:tab pos="780415" algn="l"/>
                <a:tab pos="781050" algn="l"/>
              </a:tabLst>
            </a:pPr>
            <a:r>
              <a:rPr sz="2000">
                <a:latin typeface="Arial"/>
                <a:cs typeface="Arial"/>
              </a:rPr>
              <a:t>Sequence </a:t>
            </a:r>
            <a:r>
              <a:rPr sz="2000" spc="-5">
                <a:latin typeface="Arial"/>
                <a:cs typeface="Arial"/>
              </a:rPr>
              <a:t>number </a:t>
            </a:r>
            <a:r>
              <a:rPr sz="2000">
                <a:latin typeface="Arial"/>
                <a:cs typeface="Arial"/>
              </a:rPr>
              <a:t>(within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receiver’s</a:t>
            </a:r>
            <a:r>
              <a:rPr sz="2000" spc="-4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window)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507" y="164432"/>
            <a:ext cx="6953968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475">
                <a:solidFill>
                  <a:srgbClr val="404040"/>
                </a:solidFill>
              </a:rPr>
              <a:t>TCP </a:t>
            </a:r>
            <a:r>
              <a:rPr spc="-290">
                <a:solidFill>
                  <a:srgbClr val="404040"/>
                </a:solidFill>
              </a:rPr>
              <a:t>Session </a:t>
            </a:r>
            <a:r>
              <a:rPr spc="-215">
                <a:solidFill>
                  <a:srgbClr val="404040"/>
                </a:solidFill>
              </a:rPr>
              <a:t>Hijacking</a:t>
            </a:r>
            <a:r>
              <a:rPr spc="-64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3507" y="1654380"/>
            <a:ext cx="9114309" cy="1869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911860"/>
            <a:ext cx="10991850" cy="23114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650"/>
              </a:spcBef>
            </a:pPr>
            <a:r>
              <a:rPr sz="2200" spc="-185">
                <a:latin typeface="Century"/>
                <a:cs typeface="Century"/>
              </a:rPr>
              <a:t>TCP</a:t>
            </a:r>
            <a:r>
              <a:rPr sz="2200" spc="-145">
                <a:latin typeface="Century"/>
                <a:cs typeface="Century"/>
              </a:rPr>
              <a:t> </a:t>
            </a:r>
            <a:r>
              <a:rPr sz="2200" spc="-35"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469900" marR="130175" indent="-457200">
              <a:lnSpc>
                <a:spcPct val="100499"/>
              </a:lnSpc>
              <a:spcBef>
                <a:spcPts val="54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If the </a:t>
            </a:r>
            <a:r>
              <a:rPr sz="2200" spc="-5">
                <a:latin typeface="Arial"/>
                <a:cs typeface="Arial"/>
              </a:rPr>
              <a:t>receiver </a:t>
            </a:r>
            <a:r>
              <a:rPr sz="2200">
                <a:latin typeface="Arial"/>
                <a:cs typeface="Arial"/>
              </a:rPr>
              <a:t>has </a:t>
            </a:r>
            <a:r>
              <a:rPr sz="2200" spc="-5">
                <a:latin typeface="Arial"/>
                <a:cs typeface="Arial"/>
              </a:rPr>
              <a:t>already received </a:t>
            </a:r>
            <a:r>
              <a:rPr sz="2200">
                <a:latin typeface="Arial"/>
                <a:cs typeface="Arial"/>
              </a:rPr>
              <a:t>some data up to the sequence number x, the  next sequence number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>
                <a:latin typeface="Arial"/>
                <a:cs typeface="Arial"/>
              </a:rPr>
              <a:t>x+1. If the spoofed packet uses sequence number as x+</a:t>
            </a:r>
            <a:r>
              <a:rPr sz="2200">
                <a:latin typeface="Cambria Math"/>
                <a:cs typeface="Cambria Math"/>
              </a:rPr>
              <a:t>𝛿</a:t>
            </a:r>
            <a:r>
              <a:rPr sz="2200">
                <a:latin typeface="Arial"/>
                <a:cs typeface="Arial"/>
              </a:rPr>
              <a:t>,  </a:t>
            </a:r>
            <a:r>
              <a:rPr sz="2200" spc="-5">
                <a:latin typeface="Arial"/>
                <a:cs typeface="Arial"/>
              </a:rPr>
              <a:t>it </a:t>
            </a:r>
            <a:r>
              <a:rPr sz="2200">
                <a:latin typeface="Arial"/>
                <a:cs typeface="Arial"/>
              </a:rPr>
              <a:t>becomes out of </a:t>
            </a:r>
            <a:r>
              <a:rPr sz="2200" spc="-20">
                <a:latin typeface="Arial"/>
                <a:cs typeface="Arial"/>
              </a:rPr>
              <a:t>order.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ts val="2630"/>
              </a:lnSpc>
              <a:spcBef>
                <a:spcPts val="105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The data </a:t>
            </a:r>
            <a:r>
              <a:rPr sz="2200" spc="-5">
                <a:latin typeface="Arial"/>
                <a:cs typeface="Arial"/>
              </a:rPr>
              <a:t>in this </a:t>
            </a:r>
            <a:r>
              <a:rPr sz="2200">
                <a:latin typeface="Arial"/>
                <a:cs typeface="Arial"/>
              </a:rPr>
              <a:t>packet </a:t>
            </a:r>
            <a:r>
              <a:rPr sz="2200" spc="-5">
                <a:latin typeface="Arial"/>
                <a:cs typeface="Arial"/>
              </a:rPr>
              <a:t>will </a:t>
            </a:r>
            <a:r>
              <a:rPr sz="2200">
                <a:latin typeface="Arial"/>
                <a:cs typeface="Arial"/>
              </a:rPr>
              <a:t>be stored </a:t>
            </a:r>
            <a:r>
              <a:rPr sz="2200" spc="-5">
                <a:latin typeface="Arial"/>
                <a:cs typeface="Arial"/>
              </a:rPr>
              <a:t>in </a:t>
            </a:r>
            <a:r>
              <a:rPr sz="2200">
                <a:latin typeface="Arial"/>
                <a:cs typeface="Arial"/>
              </a:rPr>
              <a:t>the receiver’s </a:t>
            </a:r>
            <a:r>
              <a:rPr sz="2200" spc="-10">
                <a:latin typeface="Arial"/>
                <a:cs typeface="Arial"/>
              </a:rPr>
              <a:t>buffer </a:t>
            </a:r>
            <a:r>
              <a:rPr sz="2200">
                <a:latin typeface="Arial"/>
                <a:cs typeface="Arial"/>
              </a:rPr>
              <a:t>at </a:t>
            </a:r>
            <a:r>
              <a:rPr sz="2200" spc="-5">
                <a:latin typeface="Arial"/>
                <a:cs typeface="Arial"/>
              </a:rPr>
              <a:t>position </a:t>
            </a:r>
            <a:r>
              <a:rPr sz="2200">
                <a:latin typeface="Arial"/>
                <a:cs typeface="Arial"/>
              </a:rPr>
              <a:t>x+</a:t>
            </a:r>
            <a:r>
              <a:rPr sz="2200">
                <a:latin typeface="Cambria Math"/>
                <a:cs typeface="Cambria Math"/>
              </a:rPr>
              <a:t>𝛿</a:t>
            </a:r>
            <a:r>
              <a:rPr sz="2200">
                <a:latin typeface="Arial"/>
                <a:cs typeface="Arial"/>
              </a:rPr>
              <a:t>, </a:t>
            </a:r>
            <a:r>
              <a:rPr sz="2200" spc="-5">
                <a:latin typeface="Arial"/>
                <a:cs typeface="Arial"/>
              </a:rPr>
              <a:t>leaving</a:t>
            </a:r>
            <a:r>
              <a:rPr sz="2200" spc="85">
                <a:latin typeface="Arial"/>
                <a:cs typeface="Arial"/>
              </a:rPr>
              <a:t> </a:t>
            </a:r>
            <a:r>
              <a:rPr sz="2200">
                <a:latin typeface="Cambria Math"/>
                <a:cs typeface="Cambria Math"/>
              </a:rPr>
              <a:t>𝛿</a:t>
            </a:r>
          </a:p>
          <a:p>
            <a:pPr marL="469900">
              <a:lnSpc>
                <a:spcPts val="2630"/>
              </a:lnSpc>
            </a:pPr>
            <a:r>
              <a:rPr sz="2200">
                <a:latin typeface="Arial"/>
                <a:cs typeface="Arial"/>
              </a:rPr>
              <a:t>spaces </a:t>
            </a:r>
            <a:r>
              <a:rPr sz="2200" spc="-5">
                <a:latin typeface="Arial"/>
                <a:cs typeface="Arial"/>
              </a:rPr>
              <a:t>(having </a:t>
            </a:r>
            <a:r>
              <a:rPr sz="2200">
                <a:latin typeface="Arial"/>
                <a:cs typeface="Arial"/>
              </a:rPr>
              <a:t>no </a:t>
            </a:r>
            <a:r>
              <a:rPr sz="2200" spc="-5">
                <a:latin typeface="Arial"/>
                <a:cs typeface="Arial"/>
              </a:rPr>
              <a:t>effect). </a:t>
            </a:r>
            <a:r>
              <a:rPr sz="2200">
                <a:latin typeface="Arial"/>
                <a:cs typeface="Arial"/>
              </a:rPr>
              <a:t>If </a:t>
            </a:r>
            <a:r>
              <a:rPr sz="2200">
                <a:latin typeface="Cambria Math"/>
                <a:cs typeface="Cambria Math"/>
              </a:rPr>
              <a:t>𝛿 </a:t>
            </a:r>
            <a:r>
              <a:rPr sz="2200" spc="-5">
                <a:latin typeface="Arial"/>
                <a:cs typeface="Arial"/>
              </a:rPr>
              <a:t>is large, it </a:t>
            </a:r>
            <a:r>
              <a:rPr sz="2200">
                <a:latin typeface="Arial"/>
                <a:cs typeface="Arial"/>
              </a:rPr>
              <a:t>may </a:t>
            </a:r>
            <a:r>
              <a:rPr sz="2200" spc="-5">
                <a:latin typeface="Arial"/>
                <a:cs typeface="Arial"/>
              </a:rPr>
              <a:t>fall </a:t>
            </a:r>
            <a:r>
              <a:rPr sz="2200">
                <a:latin typeface="Arial"/>
                <a:cs typeface="Arial"/>
              </a:rPr>
              <a:t>out of the</a:t>
            </a:r>
            <a:r>
              <a:rPr sz="2200" spc="155">
                <a:latin typeface="Arial"/>
                <a:cs typeface="Arial"/>
              </a:rPr>
              <a:t> </a:t>
            </a:r>
            <a:r>
              <a:rPr sz="2200" spc="-20">
                <a:latin typeface="Arial"/>
                <a:cs typeface="Arial"/>
              </a:rPr>
              <a:t>boundary.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200036"/>
            <a:ext cx="10154367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290">
                <a:solidFill>
                  <a:srgbClr val="404040"/>
                </a:solidFill>
              </a:rPr>
              <a:t>Session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Hijacking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65">
                <a:solidFill>
                  <a:srgbClr val="404040"/>
                </a:solidFill>
              </a:rPr>
              <a:t>Attack:</a:t>
            </a:r>
            <a:r>
              <a:rPr spc="-450">
                <a:solidFill>
                  <a:srgbClr val="404040"/>
                </a:solidFill>
              </a:rPr>
              <a:t> </a:t>
            </a:r>
            <a:r>
              <a:rPr spc="-240">
                <a:solidFill>
                  <a:srgbClr val="404040"/>
                </a:solidFill>
              </a:rPr>
              <a:t>Sequence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204">
                <a:solidFill>
                  <a:srgbClr val="404040"/>
                </a:solidFill>
              </a:rPr>
              <a:t>Number</a:t>
            </a:r>
          </a:p>
        </p:txBody>
      </p:sp>
      <p:sp>
        <p:nvSpPr>
          <p:cNvPr id="4" name="object 4"/>
          <p:cNvSpPr/>
          <p:nvPr/>
        </p:nvSpPr>
        <p:spPr>
          <a:xfrm>
            <a:off x="2145792" y="4251959"/>
            <a:ext cx="8375904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4332732"/>
            <a:ext cx="10112375" cy="17538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105"/>
              </a:spcBef>
            </a:pPr>
            <a:r>
              <a:rPr sz="2000" b="1" spc="-5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User establishes a </a:t>
            </a:r>
            <a:r>
              <a:rPr sz="2000" spc="-5">
                <a:latin typeface="Arial"/>
                <a:cs typeface="Arial"/>
              </a:rPr>
              <a:t>telnet connection </a:t>
            </a:r>
            <a:r>
              <a:rPr sz="2000">
                <a:latin typeface="Arial"/>
                <a:cs typeface="Arial"/>
              </a:rPr>
              <a:t>with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server.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>
                <a:latin typeface="Arial"/>
                <a:cs typeface="Arial"/>
              </a:rPr>
              <a:t>Use </a:t>
            </a:r>
            <a:r>
              <a:rPr sz="2000" spc="-5">
                <a:latin typeface="Arial"/>
                <a:cs typeface="Arial"/>
              </a:rPr>
              <a:t>Wireshark </a:t>
            </a:r>
            <a:r>
              <a:rPr sz="2000">
                <a:latin typeface="Arial"/>
                <a:cs typeface="Arial"/>
              </a:rPr>
              <a:t>on </a:t>
            </a:r>
            <a:r>
              <a:rPr sz="2000" spc="-5">
                <a:latin typeface="Arial"/>
                <a:cs typeface="Arial"/>
              </a:rPr>
              <a:t>attacker </a:t>
            </a:r>
            <a:r>
              <a:rPr sz="2000">
                <a:latin typeface="Arial"/>
                <a:cs typeface="Arial"/>
              </a:rPr>
              <a:t>machine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 spc="-10">
                <a:latin typeface="Arial"/>
                <a:cs typeface="Arial"/>
              </a:rPr>
              <a:t>sniff </a:t>
            </a:r>
            <a:r>
              <a:rPr sz="2000" spc="-5">
                <a:latin typeface="Arial"/>
                <a:cs typeface="Arial"/>
              </a:rPr>
              <a:t>the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10"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har char="○"/>
              <a:tabLst>
                <a:tab pos="469265" algn="l"/>
                <a:tab pos="469900" algn="l"/>
              </a:tabLst>
            </a:pPr>
            <a:r>
              <a:rPr sz="2000" spc="-5">
                <a:latin typeface="Arial"/>
                <a:cs typeface="Arial"/>
              </a:rPr>
              <a:t>Retrieve the destination port (23), source port number (46712) </a:t>
            </a:r>
            <a:r>
              <a:rPr sz="2000">
                <a:latin typeface="Arial"/>
                <a:cs typeface="Arial"/>
              </a:rPr>
              <a:t>and sequence</a:t>
            </a:r>
            <a:r>
              <a:rPr sz="2000" spc="45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number.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170027"/>
            <a:ext cx="6802738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15">
                <a:solidFill>
                  <a:srgbClr val="404040"/>
                </a:solidFill>
              </a:rPr>
              <a:t>Hijacking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65">
                <a:solidFill>
                  <a:srgbClr val="404040"/>
                </a:solidFill>
              </a:rPr>
              <a:t>a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Telnet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50">
                <a:solidFill>
                  <a:srgbClr val="404040"/>
                </a:solidFill>
              </a:rPr>
              <a:t>Connection</a:t>
            </a:r>
          </a:p>
        </p:txBody>
      </p:sp>
      <p:sp>
        <p:nvSpPr>
          <p:cNvPr id="4" name="object 4"/>
          <p:cNvSpPr/>
          <p:nvPr/>
        </p:nvSpPr>
        <p:spPr>
          <a:xfrm>
            <a:off x="492616" y="1819837"/>
            <a:ext cx="5535103" cy="166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2852755"/>
            <a:ext cx="5868821" cy="1554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600" y="802893"/>
            <a:ext cx="3148965" cy="953769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1515"/>
              </a:spcBef>
            </a:pPr>
            <a:r>
              <a:rPr sz="2100" spc="-170">
                <a:latin typeface="Century"/>
                <a:cs typeface="Century"/>
              </a:rPr>
              <a:t>TCP</a:t>
            </a:r>
            <a:r>
              <a:rPr sz="2100" spc="-105">
                <a:latin typeface="Century"/>
                <a:cs typeface="Century"/>
              </a:rPr>
              <a:t> </a:t>
            </a:r>
            <a:r>
              <a:rPr sz="2100" spc="-20">
                <a:latin typeface="Century"/>
                <a:cs typeface="Century"/>
              </a:rPr>
              <a:t>Attacks</a:t>
            </a:r>
            <a:endParaRPr sz="21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800" b="1" spc="-5">
                <a:latin typeface="Arial"/>
                <a:cs typeface="Arial"/>
              </a:rPr>
              <a:t>With Next Sequence</a:t>
            </a:r>
            <a:r>
              <a:rPr sz="1800" b="1" spc="-4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4740" y="2459228"/>
            <a:ext cx="350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Without Next Sequence</a:t>
            </a:r>
            <a:r>
              <a:rPr sz="1800" b="1" spc="-3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728980"/>
            <a:ext cx="11021695" cy="329311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370"/>
              </a:spcBef>
            </a:pPr>
            <a:r>
              <a:rPr sz="220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469900" indent="-457200">
              <a:lnSpc>
                <a:spcPct val="100000"/>
              </a:lnSpc>
              <a:spcBef>
                <a:spcPts val="1270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By hijacking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45">
                <a:latin typeface="Arial"/>
                <a:cs typeface="Arial"/>
              </a:rPr>
              <a:t>Telnet </a:t>
            </a:r>
            <a:r>
              <a:rPr sz="2200" spc="-5">
                <a:latin typeface="Arial"/>
                <a:cs typeface="Arial"/>
              </a:rPr>
              <a:t>connection, we </a:t>
            </a:r>
            <a:r>
              <a:rPr sz="2200">
                <a:latin typeface="Arial"/>
                <a:cs typeface="Arial"/>
              </a:rPr>
              <a:t>can run an </a:t>
            </a:r>
            <a:r>
              <a:rPr sz="2200" spc="-5">
                <a:latin typeface="Arial"/>
                <a:cs typeface="Arial"/>
              </a:rPr>
              <a:t>arbitrary </a:t>
            </a:r>
            <a:r>
              <a:rPr sz="2200">
                <a:latin typeface="Arial"/>
                <a:cs typeface="Arial"/>
              </a:rPr>
              <a:t>command on the </a:t>
            </a:r>
            <a:r>
              <a:rPr sz="2200" spc="-20">
                <a:latin typeface="Arial"/>
                <a:cs typeface="Arial"/>
              </a:rPr>
              <a:t>server,</a:t>
            </a:r>
            <a:r>
              <a:rPr sz="2200" spc="10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but</a:t>
            </a:r>
          </a:p>
          <a:p>
            <a:pPr marL="469900">
              <a:lnSpc>
                <a:spcPct val="100000"/>
              </a:lnSpc>
              <a:spcBef>
                <a:spcPts val="75"/>
              </a:spcBef>
            </a:pPr>
            <a:r>
              <a:rPr sz="2200" b="1">
                <a:latin typeface="Arial"/>
                <a:cs typeface="Arial"/>
              </a:rPr>
              <a:t>what </a:t>
            </a:r>
            <a:r>
              <a:rPr sz="2200" b="1" spc="-5">
                <a:latin typeface="Arial"/>
                <a:cs typeface="Arial"/>
              </a:rPr>
              <a:t>command </a:t>
            </a:r>
            <a:r>
              <a:rPr sz="2200" b="1">
                <a:latin typeface="Arial"/>
                <a:cs typeface="Arial"/>
              </a:rPr>
              <a:t>do we want to</a:t>
            </a:r>
            <a:r>
              <a:rPr sz="2200" b="1" spc="25">
                <a:latin typeface="Arial"/>
                <a:cs typeface="Arial"/>
              </a:rPr>
              <a:t> </a:t>
            </a:r>
            <a:r>
              <a:rPr sz="2200" b="1">
                <a:latin typeface="Arial"/>
                <a:cs typeface="Arial"/>
              </a:rPr>
              <a:t>run?</a:t>
            </a:r>
            <a:endParaRPr sz="2200">
              <a:latin typeface="Arial"/>
              <a:cs typeface="Arial"/>
            </a:endParaRPr>
          </a:p>
          <a:p>
            <a:pPr marL="469900" marR="244475" indent="-457200">
              <a:lnSpc>
                <a:spcPct val="100499"/>
              </a:lnSpc>
              <a:spcBef>
                <a:spcPts val="944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5">
                <a:latin typeface="Arial"/>
                <a:cs typeface="Arial"/>
              </a:rPr>
              <a:t>Consider </a:t>
            </a:r>
            <a:r>
              <a:rPr sz="2200">
                <a:latin typeface="Arial"/>
                <a:cs typeface="Arial"/>
              </a:rPr>
              <a:t>there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>
                <a:latin typeface="Arial"/>
                <a:cs typeface="Arial"/>
              </a:rPr>
              <a:t>a top-secret </a:t>
            </a:r>
            <a:r>
              <a:rPr sz="2200" spc="-5">
                <a:latin typeface="Arial"/>
                <a:cs typeface="Arial"/>
              </a:rPr>
              <a:t>file in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5">
                <a:latin typeface="Arial"/>
                <a:cs typeface="Arial"/>
              </a:rPr>
              <a:t>user’s </a:t>
            </a:r>
            <a:r>
              <a:rPr sz="2200">
                <a:latin typeface="Arial"/>
                <a:cs typeface="Arial"/>
              </a:rPr>
              <a:t>account on </a:t>
            </a:r>
            <a:r>
              <a:rPr sz="2200" spc="-5">
                <a:latin typeface="Arial"/>
                <a:cs typeface="Arial"/>
              </a:rPr>
              <a:t>Server called </a:t>
            </a:r>
            <a:r>
              <a:rPr sz="2200">
                <a:latin typeface="Arial"/>
                <a:cs typeface="Arial"/>
              </a:rPr>
              <a:t>“secret”. If  the attacker uses “cat” command, the </a:t>
            </a:r>
            <a:r>
              <a:rPr sz="2200" spc="-5">
                <a:latin typeface="Arial"/>
                <a:cs typeface="Arial"/>
              </a:rPr>
              <a:t>results will </a:t>
            </a:r>
            <a:r>
              <a:rPr sz="2200">
                <a:latin typeface="Arial"/>
                <a:cs typeface="Arial"/>
              </a:rPr>
              <a:t>be </a:t>
            </a:r>
            <a:r>
              <a:rPr sz="2200" spc="-5">
                <a:latin typeface="Arial"/>
                <a:cs typeface="Arial"/>
              </a:rPr>
              <a:t>displayed </a:t>
            </a:r>
            <a:r>
              <a:rPr sz="2200">
                <a:latin typeface="Arial"/>
                <a:cs typeface="Arial"/>
              </a:rPr>
              <a:t>on </a:t>
            </a:r>
            <a:r>
              <a:rPr sz="2200" spc="5">
                <a:latin typeface="Arial"/>
                <a:cs typeface="Arial"/>
              </a:rPr>
              <a:t>server’s </a:t>
            </a:r>
            <a:r>
              <a:rPr sz="2200" spc="-5">
                <a:latin typeface="Arial"/>
                <a:cs typeface="Arial"/>
              </a:rPr>
              <a:t>machine,  </a:t>
            </a:r>
            <a:r>
              <a:rPr sz="2200">
                <a:latin typeface="Arial"/>
                <a:cs typeface="Arial"/>
              </a:rPr>
              <a:t>not on the attacker’s</a:t>
            </a:r>
            <a:r>
              <a:rPr sz="2200" spc="-5">
                <a:latin typeface="Arial"/>
                <a:cs typeface="Arial"/>
              </a:rPr>
              <a:t> machine.</a:t>
            </a:r>
            <a:endParaRPr sz="2200">
              <a:latin typeface="Arial"/>
              <a:cs typeface="Arial"/>
            </a:endParaRPr>
          </a:p>
          <a:p>
            <a:pPr marL="469900" marR="552450" indent="-457200">
              <a:lnSpc>
                <a:spcPct val="101800"/>
              </a:lnSpc>
              <a:spcBef>
                <a:spcPts val="915"/>
              </a:spcBef>
              <a:buChar char="○"/>
              <a:tabLst>
                <a:tab pos="469265" algn="l"/>
                <a:tab pos="469900" algn="l"/>
                <a:tab pos="4898390" algn="l"/>
              </a:tabLst>
            </a:pPr>
            <a:r>
              <a:rPr sz="2200">
                <a:latin typeface="Arial"/>
                <a:cs typeface="Arial"/>
              </a:rPr>
              <a:t>In order to get the secret, </a:t>
            </a:r>
            <a:r>
              <a:rPr sz="2200" spc="-5">
                <a:latin typeface="Arial"/>
                <a:cs typeface="Arial"/>
              </a:rPr>
              <a:t>we</a:t>
            </a:r>
            <a:r>
              <a:rPr sz="2200" spc="5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run a	TCP server program so that </a:t>
            </a:r>
            <a:r>
              <a:rPr sz="2200" spc="-5">
                <a:latin typeface="Arial"/>
                <a:cs typeface="Arial"/>
              </a:rPr>
              <a:t>we </a:t>
            </a:r>
            <a:r>
              <a:rPr sz="2200">
                <a:latin typeface="Arial"/>
                <a:cs typeface="Arial"/>
              </a:rPr>
              <a:t>can send</a:t>
            </a:r>
            <a:r>
              <a:rPr sz="2200" spc="-120">
                <a:latin typeface="Arial"/>
                <a:cs typeface="Arial"/>
              </a:rPr>
              <a:t> </a:t>
            </a:r>
            <a:r>
              <a:rPr sz="2200">
                <a:latin typeface="Arial"/>
                <a:cs typeface="Arial"/>
              </a:rPr>
              <a:t>the  secret from the server </a:t>
            </a:r>
            <a:r>
              <a:rPr sz="2200" spc="-5">
                <a:latin typeface="Arial"/>
                <a:cs typeface="Arial"/>
              </a:rPr>
              <a:t>machine </a:t>
            </a:r>
            <a:r>
              <a:rPr sz="2200">
                <a:latin typeface="Arial"/>
                <a:cs typeface="Arial"/>
              </a:rPr>
              <a:t>to attacker’s</a:t>
            </a:r>
            <a:r>
              <a:rPr sz="2200" spc="15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machine.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751" y="269875"/>
            <a:ext cx="5261610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spc="-175">
                <a:solidFill>
                  <a:srgbClr val="404040"/>
                </a:solidFill>
              </a:rPr>
              <a:t>What</a:t>
            </a:r>
            <a:r>
              <a:rPr sz="2850" spc="-440">
                <a:solidFill>
                  <a:srgbClr val="404040"/>
                </a:solidFill>
              </a:rPr>
              <a:t> </a:t>
            </a:r>
            <a:r>
              <a:rPr sz="2850" spc="-285">
                <a:solidFill>
                  <a:srgbClr val="404040"/>
                </a:solidFill>
              </a:rPr>
              <a:t>Command</a:t>
            </a:r>
            <a:r>
              <a:rPr sz="2850" spc="-440">
                <a:solidFill>
                  <a:srgbClr val="404040"/>
                </a:solidFill>
              </a:rPr>
              <a:t> </a:t>
            </a:r>
            <a:r>
              <a:rPr sz="2850" spc="-275">
                <a:solidFill>
                  <a:srgbClr val="404040"/>
                </a:solidFill>
              </a:rPr>
              <a:t>Do</a:t>
            </a:r>
            <a:r>
              <a:rPr sz="2850" spc="-445">
                <a:solidFill>
                  <a:srgbClr val="404040"/>
                </a:solidFill>
              </a:rPr>
              <a:t> </a:t>
            </a:r>
            <a:r>
              <a:rPr sz="2850" spc="-135">
                <a:solidFill>
                  <a:srgbClr val="404040"/>
                </a:solidFill>
              </a:rPr>
              <a:t>We</a:t>
            </a:r>
            <a:r>
              <a:rPr sz="2850" spc="-440">
                <a:solidFill>
                  <a:srgbClr val="404040"/>
                </a:solidFill>
              </a:rPr>
              <a:t> </a:t>
            </a:r>
            <a:r>
              <a:rPr sz="2850" spc="-160">
                <a:solidFill>
                  <a:srgbClr val="404040"/>
                </a:solidFill>
              </a:rPr>
              <a:t>Want</a:t>
            </a:r>
            <a:r>
              <a:rPr sz="2850" spc="-440">
                <a:solidFill>
                  <a:srgbClr val="404040"/>
                </a:solidFill>
              </a:rPr>
              <a:t> </a:t>
            </a:r>
            <a:r>
              <a:rPr sz="2850" spc="-90">
                <a:solidFill>
                  <a:srgbClr val="404040"/>
                </a:solidFill>
              </a:rPr>
              <a:t>to</a:t>
            </a:r>
            <a:r>
              <a:rPr sz="2850" spc="-445">
                <a:solidFill>
                  <a:srgbClr val="404040"/>
                </a:solidFill>
              </a:rPr>
              <a:t> </a:t>
            </a:r>
            <a:r>
              <a:rPr sz="2850" spc="-285">
                <a:solidFill>
                  <a:srgbClr val="404040"/>
                </a:solidFill>
              </a:rPr>
              <a:t>Run</a:t>
            </a:r>
            <a:endParaRPr sz="2850"/>
          </a:p>
        </p:txBody>
      </p:sp>
      <p:sp>
        <p:nvSpPr>
          <p:cNvPr id="4" name="object 4"/>
          <p:cNvSpPr/>
          <p:nvPr/>
        </p:nvSpPr>
        <p:spPr>
          <a:xfrm>
            <a:off x="1125691" y="4314598"/>
            <a:ext cx="8740683" cy="1597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911860"/>
            <a:ext cx="11185525" cy="27051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650"/>
              </a:spcBef>
            </a:pPr>
            <a:r>
              <a:rPr sz="2200" spc="-185">
                <a:latin typeface="Century"/>
                <a:cs typeface="Century"/>
              </a:rPr>
              <a:t>TCP</a:t>
            </a:r>
            <a:r>
              <a:rPr sz="2200" spc="-145">
                <a:latin typeface="Century"/>
                <a:cs typeface="Century"/>
              </a:rPr>
              <a:t> </a:t>
            </a:r>
            <a:r>
              <a:rPr sz="2200" spc="-35"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279400" marR="5080" indent="-266700">
              <a:lnSpc>
                <a:spcPct val="100499"/>
              </a:lnSpc>
              <a:spcBef>
                <a:spcPts val="540"/>
              </a:spcBef>
            </a:pPr>
            <a:r>
              <a:rPr sz="2200" b="1">
                <a:latin typeface="Arial"/>
                <a:cs typeface="Arial"/>
              </a:rPr>
              <a:t>“cat” </a:t>
            </a:r>
            <a:r>
              <a:rPr sz="2200">
                <a:latin typeface="Arial"/>
                <a:cs typeface="Arial"/>
              </a:rPr>
              <a:t>command </a:t>
            </a:r>
            <a:r>
              <a:rPr sz="2200" spc="-5">
                <a:latin typeface="Arial"/>
                <a:cs typeface="Arial"/>
              </a:rPr>
              <a:t>prints </a:t>
            </a:r>
            <a:r>
              <a:rPr sz="2200">
                <a:latin typeface="Arial"/>
                <a:cs typeface="Arial"/>
              </a:rPr>
              <a:t>out the content of the secret </a:t>
            </a:r>
            <a:r>
              <a:rPr sz="2200" spc="-5">
                <a:latin typeface="Arial"/>
                <a:cs typeface="Arial"/>
              </a:rPr>
              <a:t>file, </a:t>
            </a:r>
            <a:r>
              <a:rPr sz="2200">
                <a:latin typeface="Arial"/>
                <a:cs typeface="Arial"/>
              </a:rPr>
              <a:t>but </a:t>
            </a:r>
            <a:r>
              <a:rPr sz="2200" spc="-5">
                <a:latin typeface="Arial"/>
                <a:cs typeface="Arial"/>
              </a:rPr>
              <a:t>instead </a:t>
            </a:r>
            <a:r>
              <a:rPr sz="2200">
                <a:latin typeface="Arial"/>
                <a:cs typeface="Arial"/>
              </a:rPr>
              <a:t>of </a:t>
            </a:r>
            <a:r>
              <a:rPr sz="2200" spc="-5">
                <a:latin typeface="Arial"/>
                <a:cs typeface="Arial"/>
              </a:rPr>
              <a:t>printing it </a:t>
            </a:r>
            <a:r>
              <a:rPr sz="2200">
                <a:latin typeface="Arial"/>
                <a:cs typeface="Arial"/>
              </a:rPr>
              <a:t>out </a:t>
            </a:r>
            <a:r>
              <a:rPr sz="2200" spc="-25">
                <a:latin typeface="Arial"/>
                <a:cs typeface="Arial"/>
              </a:rPr>
              <a:t>locally,  </a:t>
            </a:r>
            <a:r>
              <a:rPr sz="2200" spc="-5">
                <a:latin typeface="Arial"/>
                <a:cs typeface="Arial"/>
              </a:rPr>
              <a:t>it redirects </a:t>
            </a:r>
            <a:r>
              <a:rPr sz="2200">
                <a:latin typeface="Arial"/>
                <a:cs typeface="Arial"/>
              </a:rPr>
              <a:t>the output to a </a:t>
            </a:r>
            <a:r>
              <a:rPr sz="2200" spc="-5">
                <a:latin typeface="Arial"/>
                <a:cs typeface="Arial"/>
              </a:rPr>
              <a:t>file called </a:t>
            </a:r>
            <a:r>
              <a:rPr sz="2200" b="1">
                <a:latin typeface="Arial"/>
                <a:cs typeface="Arial"/>
              </a:rPr>
              <a:t>/dev/tcp/10.0.2.16/9090 </a:t>
            </a:r>
            <a:r>
              <a:rPr sz="2200" spc="-5">
                <a:latin typeface="Arial"/>
                <a:cs typeface="Arial"/>
              </a:rPr>
              <a:t>(virtual file in </a:t>
            </a:r>
            <a:r>
              <a:rPr sz="2200">
                <a:latin typeface="Arial"/>
                <a:cs typeface="Arial"/>
              </a:rPr>
              <a:t>/dev </a:t>
            </a:r>
            <a:r>
              <a:rPr sz="2200" spc="-5">
                <a:latin typeface="Arial"/>
                <a:cs typeface="Arial"/>
              </a:rPr>
              <a:t>folder  which contains device files). </a:t>
            </a:r>
            <a:r>
              <a:rPr sz="2200">
                <a:latin typeface="Arial"/>
                <a:cs typeface="Arial"/>
              </a:rPr>
              <a:t>This </a:t>
            </a:r>
            <a:r>
              <a:rPr sz="2200" spc="-5">
                <a:latin typeface="Arial"/>
                <a:cs typeface="Arial"/>
              </a:rPr>
              <a:t>invokes </a:t>
            </a:r>
            <a:r>
              <a:rPr sz="2200">
                <a:latin typeface="Arial"/>
                <a:cs typeface="Arial"/>
              </a:rPr>
              <a:t>a pseudo </a:t>
            </a:r>
            <a:r>
              <a:rPr sz="2200" spc="-5">
                <a:latin typeface="Arial"/>
                <a:cs typeface="Arial"/>
              </a:rPr>
              <a:t>device which </a:t>
            </a:r>
            <a:r>
              <a:rPr sz="2200">
                <a:latin typeface="Arial"/>
                <a:cs typeface="Arial"/>
              </a:rPr>
              <a:t>creates a </a:t>
            </a:r>
            <a:r>
              <a:rPr sz="2200" spc="-5">
                <a:latin typeface="Arial"/>
                <a:cs typeface="Arial"/>
              </a:rPr>
              <a:t>connection  with </a:t>
            </a:r>
            <a:r>
              <a:rPr sz="2200">
                <a:latin typeface="Arial"/>
                <a:cs typeface="Arial"/>
              </a:rPr>
              <a:t>the TCP server </a:t>
            </a:r>
            <a:r>
              <a:rPr sz="2200" spc="-5">
                <a:latin typeface="Arial"/>
                <a:cs typeface="Arial"/>
              </a:rPr>
              <a:t>listening </a:t>
            </a:r>
            <a:r>
              <a:rPr sz="2200">
                <a:latin typeface="Arial"/>
                <a:cs typeface="Arial"/>
              </a:rPr>
              <a:t>on port 9090 of 10.0.2.16 and sends data </a:t>
            </a:r>
            <a:r>
              <a:rPr sz="2200" spc="-5">
                <a:latin typeface="Arial"/>
                <a:cs typeface="Arial"/>
              </a:rPr>
              <a:t>via </a:t>
            </a:r>
            <a:r>
              <a:rPr sz="2200">
                <a:latin typeface="Arial"/>
                <a:cs typeface="Arial"/>
              </a:rPr>
              <a:t>the  </a:t>
            </a:r>
            <a:r>
              <a:rPr sz="2200" spc="-5">
                <a:latin typeface="Arial"/>
                <a:cs typeface="Arial"/>
              </a:rPr>
              <a:t>connection.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listening </a:t>
            </a:r>
            <a:r>
              <a:rPr sz="2200">
                <a:latin typeface="Arial"/>
                <a:cs typeface="Arial"/>
              </a:rPr>
              <a:t>server on the attacker </a:t>
            </a:r>
            <a:r>
              <a:rPr sz="2200" spc="-5">
                <a:latin typeface="Arial"/>
                <a:cs typeface="Arial"/>
              </a:rPr>
              <a:t>machine will </a:t>
            </a:r>
            <a:r>
              <a:rPr sz="2200">
                <a:latin typeface="Arial"/>
                <a:cs typeface="Arial"/>
              </a:rPr>
              <a:t>get the content of the</a:t>
            </a:r>
            <a:r>
              <a:rPr sz="2200" spc="2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file.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98784"/>
            <a:ext cx="6725367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90">
                <a:solidFill>
                  <a:srgbClr val="404040"/>
                </a:solidFill>
              </a:rPr>
              <a:t>Session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Hijacking: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Steal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65">
                <a:solidFill>
                  <a:srgbClr val="404040"/>
                </a:solidFill>
              </a:rPr>
              <a:t>a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225">
                <a:solidFill>
                  <a:srgbClr val="404040"/>
                </a:solidFill>
              </a:rPr>
              <a:t>Secret</a:t>
            </a:r>
          </a:p>
        </p:txBody>
      </p:sp>
      <p:sp>
        <p:nvSpPr>
          <p:cNvPr id="4" name="object 4"/>
          <p:cNvSpPr/>
          <p:nvPr/>
        </p:nvSpPr>
        <p:spPr>
          <a:xfrm>
            <a:off x="573740" y="3838538"/>
            <a:ext cx="8586398" cy="1494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828983"/>
            <a:ext cx="10227310" cy="4869282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610"/>
              </a:spcBef>
            </a:pPr>
            <a:r>
              <a:rPr sz="2200" b="1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lang="en-US" sz="2200" b="1" spc="30">
              <a:solidFill>
                <a:srgbClr val="595959"/>
              </a:solidFill>
              <a:latin typeface="Century"/>
              <a:cs typeface="Century"/>
            </a:endParaRPr>
          </a:p>
          <a:p>
            <a:pPr marL="567054" indent="-342900">
              <a:lnSpc>
                <a:spcPct val="100000"/>
              </a:lnSpc>
              <a:spcBef>
                <a:spcPts val="1610"/>
              </a:spcBef>
              <a:buFont typeface="Courier New" panose="02070309020205020404" pitchFamily="49" charset="0"/>
              <a:buChar char="o"/>
            </a:pPr>
            <a:r>
              <a:rPr lang="en-US" sz="2200" b="1" spc="-5">
                <a:solidFill>
                  <a:srgbClr val="12121E"/>
                </a:solidFill>
                <a:latin typeface="Arial"/>
                <a:cs typeface="Arial"/>
              </a:rPr>
              <a:t>Port number: 16-bit unsigned numbers</a:t>
            </a:r>
            <a:endParaRPr sz="2200" b="1" spc="-5">
              <a:solidFill>
                <a:srgbClr val="12121E"/>
              </a:solidFill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1510"/>
              </a:spcBef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Well-known ports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: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0 –</a:t>
            </a:r>
            <a:r>
              <a:rPr sz="2200" spc="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1023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65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Examples: </a:t>
            </a:r>
            <a:r>
              <a:rPr sz="2000" spc="-10">
                <a:solidFill>
                  <a:srgbClr val="12121E"/>
                </a:solidFill>
                <a:latin typeface="Arial"/>
                <a:cs typeface="Arial"/>
              </a:rPr>
              <a:t>ftp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(20, 21),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ssh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(22), telnet (23), smtp (25),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(53), http (80), https</a:t>
            </a:r>
            <a:r>
              <a:rPr sz="2000" spc="-5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(443)</a:t>
            </a:r>
            <a:endParaRPr sz="20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554990" algn="l"/>
                <a:tab pos="555625" algn="l"/>
              </a:tabLst>
            </a:pPr>
            <a:r>
              <a:rPr sz="2000" b="1" spc="-5">
                <a:solidFill>
                  <a:srgbClr val="FF0000"/>
                </a:solidFill>
                <a:latin typeface="Arial"/>
                <a:cs typeface="Arial"/>
              </a:rPr>
              <a:t>Super-user privilege </a:t>
            </a:r>
            <a:r>
              <a:rPr sz="2000" b="1">
                <a:solidFill>
                  <a:srgbClr val="FF0000"/>
                </a:solidFill>
                <a:latin typeface="Arial"/>
                <a:cs typeface="Arial"/>
              </a:rPr>
              <a:t>needed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Less well-known </a:t>
            </a: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ports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: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1024 -</a:t>
            </a:r>
            <a:r>
              <a:rPr sz="2200" spc="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49151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1040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Examples: openVPN </a:t>
            </a:r>
            <a:r>
              <a:rPr sz="2000" spc="-25">
                <a:solidFill>
                  <a:srgbClr val="12121E"/>
                </a:solidFill>
                <a:latin typeface="Arial"/>
                <a:cs typeface="Arial"/>
              </a:rPr>
              <a:t>(1194),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Microsoft SQL server (1433),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Docker</a:t>
            </a:r>
            <a:r>
              <a:rPr sz="2000" spc="-10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(2375-2377)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buClr>
                <a:srgbClr val="00B0F0"/>
              </a:buClr>
              <a:buFont typeface="Arial"/>
              <a:buChar char="○"/>
              <a:tabLst>
                <a:tab pos="279400" algn="l"/>
              </a:tabLst>
            </a:pPr>
            <a:r>
              <a:rPr sz="2200" b="1" spc="-5">
                <a:solidFill>
                  <a:srgbClr val="12121E"/>
                </a:solidFill>
                <a:latin typeface="Arial"/>
                <a:cs typeface="Arial"/>
              </a:rPr>
              <a:t>Private </a:t>
            </a:r>
            <a:r>
              <a:rPr sz="2200" b="1">
                <a:solidFill>
                  <a:srgbClr val="12121E"/>
                </a:solidFill>
                <a:latin typeface="Arial"/>
                <a:cs typeface="Arial"/>
              </a:rPr>
              <a:t>ports: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49152 -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65535</a:t>
            </a:r>
            <a:r>
              <a:rPr lang="en-US" sz="2200">
                <a:solidFill>
                  <a:srgbClr val="12121E"/>
                </a:solidFill>
                <a:latin typeface="Arial"/>
                <a:cs typeface="Arial"/>
              </a:rPr>
              <a:t> (2^16-1)</a:t>
            </a:r>
            <a:endParaRPr sz="2200">
              <a:latin typeface="Arial"/>
              <a:cs typeface="Arial"/>
            </a:endParaRPr>
          </a:p>
          <a:p>
            <a:pPr marL="555625" lvl="1" indent="-276225">
              <a:lnSpc>
                <a:spcPct val="100000"/>
              </a:lnSpc>
              <a:spcBef>
                <a:spcPts val="969"/>
              </a:spcBef>
              <a:buChar char="•"/>
              <a:tabLst>
                <a:tab pos="554990" algn="l"/>
                <a:tab pos="555625" algn="l"/>
              </a:tabLst>
            </a:pP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Source</a:t>
            </a:r>
            <a:r>
              <a:rPr sz="2000" spc="-1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ports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60022"/>
            <a:ext cx="37230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65">
                <a:solidFill>
                  <a:srgbClr val="404040"/>
                </a:solidFill>
              </a:rPr>
              <a:t>Port</a:t>
            </a:r>
            <a:r>
              <a:rPr spc="-520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numbers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110" y="203810"/>
            <a:ext cx="9133267" cy="971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35"/>
              </a:spcBef>
            </a:pPr>
            <a:r>
              <a:rPr spc="-300">
                <a:solidFill>
                  <a:srgbClr val="404040"/>
                </a:solidFill>
              </a:rPr>
              <a:t>Launch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105">
                <a:solidFill>
                  <a:srgbClr val="404040"/>
                </a:solidFill>
              </a:rPr>
              <a:t>the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475">
                <a:solidFill>
                  <a:srgbClr val="404040"/>
                </a:solidFill>
              </a:rPr>
              <a:t>TCP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290">
                <a:solidFill>
                  <a:srgbClr val="404040"/>
                </a:solidFill>
              </a:rPr>
              <a:t>Session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Hijacking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155">
                <a:solidFill>
                  <a:srgbClr val="404040"/>
                </a:solidFill>
              </a:rPr>
              <a:t>Attack</a:t>
            </a:r>
          </a:p>
          <a:p>
            <a:pPr marL="12700">
              <a:lnSpc>
                <a:spcPct val="100000"/>
              </a:lnSpc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3994" y="1491233"/>
            <a:ext cx="6246301" cy="2163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7333" y="3944550"/>
            <a:ext cx="4940428" cy="1980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7776" y="3654586"/>
            <a:ext cx="4078224" cy="2697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267" y="5007355"/>
            <a:ext cx="98361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5">
                <a:latin typeface="Tahoma"/>
                <a:cs typeface="Tahoma"/>
              </a:rPr>
              <a:t>Client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25"/>
              </a:lnSpc>
            </a:pPr>
            <a:r>
              <a:rPr sz="1800">
                <a:latin typeface="Wingdings"/>
                <a:cs typeface="Wingdings"/>
              </a:rPr>
              <a:t></a:t>
            </a:r>
            <a:r>
              <a:rPr sz="1800" spc="30">
                <a:latin typeface="Times New Roman"/>
                <a:cs typeface="Times New Roman"/>
              </a:rPr>
              <a:t> </a:t>
            </a:r>
            <a:r>
              <a:rPr sz="1800" spc="-5">
                <a:latin typeface="Tahoma"/>
                <a:cs typeface="Tahoma"/>
              </a:rPr>
              <a:t>Freeze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9035" y="3782059"/>
            <a:ext cx="1004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>
                <a:latin typeface="Tahoma"/>
                <a:cs typeface="Tahoma"/>
              </a:rPr>
              <a:t>A</a:t>
            </a:r>
            <a:r>
              <a:rPr sz="1800" b="1">
                <a:latin typeface="Tahoma"/>
                <a:cs typeface="Tahoma"/>
              </a:rPr>
              <a:t>tt</a:t>
            </a:r>
            <a:r>
              <a:rPr sz="1800" b="1" spc="-5">
                <a:latin typeface="Tahoma"/>
                <a:cs typeface="Tahoma"/>
              </a:rPr>
              <a:t>a</a:t>
            </a:r>
            <a:r>
              <a:rPr sz="1800" b="1">
                <a:latin typeface="Tahoma"/>
                <a:cs typeface="Tahoma"/>
              </a:rPr>
              <a:t>ck</a:t>
            </a:r>
            <a:r>
              <a:rPr sz="1800" b="1" spc="5">
                <a:latin typeface="Tahoma"/>
                <a:cs typeface="Tahoma"/>
              </a:rPr>
              <a:t>e</a:t>
            </a:r>
            <a:r>
              <a:rPr sz="1800" b="1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209647"/>
            <a:ext cx="7162800" cy="5129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33" y="192637"/>
            <a:ext cx="80664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60">
                <a:solidFill>
                  <a:srgbClr val="404040"/>
                </a:solidFill>
              </a:rPr>
              <a:t>What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40">
                <a:solidFill>
                  <a:srgbClr val="404040"/>
                </a:solidFill>
              </a:rPr>
              <a:t>Happens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75">
                <a:solidFill>
                  <a:srgbClr val="404040"/>
                </a:solidFill>
              </a:rPr>
              <a:t>to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245">
                <a:solidFill>
                  <a:srgbClr val="404040"/>
                </a:solidFill>
              </a:rPr>
              <a:t>The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325">
                <a:solidFill>
                  <a:srgbClr val="404040"/>
                </a:solidFill>
              </a:rPr>
              <a:t>Session?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35">
                <a:solidFill>
                  <a:srgbClr val="595959"/>
                </a:solidFill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8200" y="1430039"/>
            <a:ext cx="3491695" cy="2019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b="1">
                <a:latin typeface="Arial"/>
                <a:cs typeface="Arial"/>
              </a:rPr>
              <a:t>Once the </a:t>
            </a:r>
            <a:r>
              <a:rPr sz="1800" b="1" spc="-5">
                <a:latin typeface="Arial"/>
                <a:cs typeface="Arial"/>
              </a:rPr>
              <a:t>attack is successful, telnet  connection freezes. It can </a:t>
            </a:r>
            <a:r>
              <a:rPr sz="1800" b="1">
                <a:latin typeface="Arial"/>
                <a:cs typeface="Arial"/>
              </a:rPr>
              <a:t>no </a:t>
            </a:r>
            <a:r>
              <a:rPr sz="1800" b="1" spc="-5">
                <a:latin typeface="Arial"/>
                <a:cs typeface="Arial"/>
              </a:rPr>
              <a:t>longer </a:t>
            </a:r>
            <a:r>
              <a:rPr sz="1800" b="1">
                <a:latin typeface="Arial"/>
                <a:cs typeface="Arial"/>
              </a:rPr>
              <a:t>be  </a:t>
            </a:r>
            <a:r>
              <a:rPr sz="1800" b="1" spc="-5">
                <a:latin typeface="Arial"/>
                <a:cs typeface="Arial"/>
              </a:rPr>
              <a:t>used. What</a:t>
            </a:r>
            <a:r>
              <a:rPr sz="1800" b="1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happened?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12700" marR="428625">
              <a:lnSpc>
                <a:spcPts val="2090"/>
              </a:lnSpc>
            </a:pPr>
            <a:r>
              <a:rPr sz="180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>
                <a:solidFill>
                  <a:srgbClr val="FF0000"/>
                </a:solidFill>
                <a:latin typeface="Arial"/>
                <a:cs typeface="Arial"/>
              </a:rPr>
              <a:t>Both user and server have entered  </a:t>
            </a:r>
            <a:r>
              <a:rPr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deadlock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40" y="942339"/>
            <a:ext cx="10857865" cy="403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sz="2200" spc="-185">
                <a:latin typeface="Century"/>
                <a:cs typeface="Century"/>
              </a:rPr>
              <a:t>TCP</a:t>
            </a:r>
            <a:r>
              <a:rPr sz="2200" spc="-145">
                <a:latin typeface="Century"/>
                <a:cs typeface="Century"/>
              </a:rPr>
              <a:t> </a:t>
            </a:r>
            <a:r>
              <a:rPr sz="2200" spc="-35">
                <a:latin typeface="Century"/>
                <a:cs typeface="Century"/>
              </a:rPr>
              <a:t>Attacks</a:t>
            </a:r>
            <a:endParaRPr sz="2200">
              <a:latin typeface="Century"/>
              <a:cs typeface="Century"/>
            </a:endParaRPr>
          </a:p>
          <a:p>
            <a:pPr marL="469900" marR="332740" indent="-457200">
              <a:lnSpc>
                <a:spcPct val="102699"/>
              </a:lnSpc>
              <a:spcBef>
                <a:spcPts val="172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The best command to run after </a:t>
            </a:r>
            <a:r>
              <a:rPr sz="2200" spc="-5">
                <a:latin typeface="Arial"/>
                <a:cs typeface="Arial"/>
              </a:rPr>
              <a:t>having hijacked </a:t>
            </a: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connection is </a:t>
            </a:r>
            <a:r>
              <a:rPr sz="2200">
                <a:latin typeface="Arial"/>
                <a:cs typeface="Arial"/>
              </a:rPr>
              <a:t>to run a reverse  </a:t>
            </a:r>
            <a:r>
              <a:rPr sz="2200" spc="-5">
                <a:latin typeface="Arial"/>
                <a:cs typeface="Arial"/>
              </a:rPr>
              <a:t>shell </a:t>
            </a:r>
            <a:r>
              <a:rPr sz="2200">
                <a:latin typeface="Arial"/>
                <a:cs typeface="Arial"/>
              </a:rPr>
              <a:t>command.</a:t>
            </a:r>
          </a:p>
          <a:p>
            <a:pPr marL="469900" marR="5080" indent="-457200">
              <a:lnSpc>
                <a:spcPct val="101800"/>
              </a:lnSpc>
              <a:spcBef>
                <a:spcPts val="91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 spc="-120">
                <a:latin typeface="Arial"/>
                <a:cs typeface="Arial"/>
              </a:rPr>
              <a:t>To </a:t>
            </a:r>
            <a:r>
              <a:rPr sz="2200">
                <a:latin typeface="Arial"/>
                <a:cs typeface="Arial"/>
              </a:rPr>
              <a:t>run </a:t>
            </a:r>
            <a:r>
              <a:rPr sz="2200" spc="-5">
                <a:latin typeface="Arial"/>
                <a:cs typeface="Arial"/>
              </a:rPr>
              <a:t>shell </a:t>
            </a:r>
            <a:r>
              <a:rPr sz="2200">
                <a:latin typeface="Arial"/>
                <a:cs typeface="Arial"/>
              </a:rPr>
              <a:t>program such as </a:t>
            </a:r>
            <a:r>
              <a:rPr sz="2200" b="1">
                <a:latin typeface="Arial"/>
                <a:cs typeface="Arial"/>
              </a:rPr>
              <a:t>/bin/bash </a:t>
            </a:r>
            <a:r>
              <a:rPr sz="2200">
                <a:latin typeface="Arial"/>
                <a:cs typeface="Arial"/>
              </a:rPr>
              <a:t>on </a:t>
            </a:r>
            <a:r>
              <a:rPr sz="2200" spc="-5">
                <a:latin typeface="Arial"/>
                <a:cs typeface="Arial"/>
              </a:rPr>
              <a:t>Server </a:t>
            </a:r>
            <a:r>
              <a:rPr sz="2200">
                <a:latin typeface="Arial"/>
                <a:cs typeface="Arial"/>
              </a:rPr>
              <a:t>and use </a:t>
            </a:r>
            <a:r>
              <a:rPr sz="2200" spc="-5">
                <a:latin typeface="Arial"/>
                <a:cs typeface="Arial"/>
              </a:rPr>
              <a:t>input/output devices </a:t>
            </a:r>
            <a:r>
              <a:rPr sz="2200">
                <a:latin typeface="Arial"/>
                <a:cs typeface="Arial"/>
              </a:rPr>
              <a:t>that  can be </a:t>
            </a:r>
            <a:r>
              <a:rPr sz="2200" spc="-5">
                <a:latin typeface="Arial"/>
                <a:cs typeface="Arial"/>
              </a:rPr>
              <a:t>controlled </a:t>
            </a:r>
            <a:r>
              <a:rPr sz="2200">
                <a:latin typeface="Arial"/>
                <a:cs typeface="Arial"/>
              </a:rPr>
              <a:t>by the attackers.</a:t>
            </a:r>
          </a:p>
          <a:p>
            <a:pPr marL="469900" marR="219075" indent="-457200">
              <a:lnSpc>
                <a:spcPts val="2620"/>
              </a:lnSpc>
              <a:spcBef>
                <a:spcPts val="1065"/>
              </a:spcBef>
              <a:buChar char="○"/>
              <a:tabLst>
                <a:tab pos="469265" algn="l"/>
                <a:tab pos="469900" algn="l"/>
              </a:tabLst>
            </a:pPr>
            <a:r>
              <a:rPr sz="2200">
                <a:latin typeface="Arial"/>
                <a:cs typeface="Arial"/>
              </a:rPr>
              <a:t>The </a:t>
            </a:r>
            <a:r>
              <a:rPr sz="2200" spc="-5">
                <a:latin typeface="Arial"/>
                <a:cs typeface="Arial"/>
              </a:rPr>
              <a:t>shell </a:t>
            </a:r>
            <a:r>
              <a:rPr sz="2200">
                <a:latin typeface="Arial"/>
                <a:cs typeface="Arial"/>
              </a:rPr>
              <a:t>program uses one end of the TCP </a:t>
            </a:r>
            <a:r>
              <a:rPr sz="2200" spc="-5">
                <a:latin typeface="Arial"/>
                <a:cs typeface="Arial"/>
              </a:rPr>
              <a:t>connection </a:t>
            </a:r>
            <a:r>
              <a:rPr sz="2200">
                <a:latin typeface="Arial"/>
                <a:cs typeface="Arial"/>
              </a:rPr>
              <a:t>for </a:t>
            </a:r>
            <a:r>
              <a:rPr sz="2200" spc="-5">
                <a:latin typeface="Arial"/>
                <a:cs typeface="Arial"/>
              </a:rPr>
              <a:t>its input/output </a:t>
            </a:r>
            <a:r>
              <a:rPr sz="2200">
                <a:latin typeface="Arial"/>
                <a:cs typeface="Arial"/>
              </a:rPr>
              <a:t>and the  other end of the </a:t>
            </a:r>
            <a:r>
              <a:rPr sz="2200" spc="-5">
                <a:latin typeface="Arial"/>
                <a:cs typeface="Arial"/>
              </a:rPr>
              <a:t>connection is controlled </a:t>
            </a:r>
            <a:r>
              <a:rPr sz="2200">
                <a:latin typeface="Arial"/>
                <a:cs typeface="Arial"/>
              </a:rPr>
              <a:t>by the attacker</a:t>
            </a:r>
            <a:r>
              <a:rPr sz="2200" spc="3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machine.</a:t>
            </a:r>
            <a:endParaRPr sz="2200">
              <a:latin typeface="Arial"/>
              <a:cs typeface="Arial"/>
            </a:endParaRPr>
          </a:p>
          <a:p>
            <a:pPr marL="469900" marR="226060" indent="-457200">
              <a:lnSpc>
                <a:spcPts val="2590"/>
              </a:lnSpc>
              <a:spcBef>
                <a:spcPts val="1095"/>
              </a:spcBef>
              <a:buClr>
                <a:srgbClr val="000000"/>
              </a:buClr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sz="2200" b="1" spc="-5">
                <a:solidFill>
                  <a:srgbClr val="FF0000"/>
                </a:solidFill>
                <a:latin typeface="Arial"/>
                <a:cs typeface="Arial"/>
              </a:rPr>
              <a:t>Reverse </a:t>
            </a:r>
            <a:r>
              <a:rPr sz="2200" b="1">
                <a:solidFill>
                  <a:srgbClr val="FF0000"/>
                </a:solidFill>
                <a:latin typeface="Arial"/>
                <a:cs typeface="Arial"/>
              </a:rPr>
              <a:t>shell </a:t>
            </a:r>
            <a:r>
              <a:rPr sz="2200" spc="-5">
                <a:latin typeface="Arial"/>
                <a:cs typeface="Arial"/>
              </a:rPr>
              <a:t>is </a:t>
            </a:r>
            <a:r>
              <a:rPr sz="2200">
                <a:latin typeface="Arial"/>
                <a:cs typeface="Arial"/>
              </a:rPr>
              <a:t>a </a:t>
            </a:r>
            <a:r>
              <a:rPr sz="2200" spc="-5">
                <a:latin typeface="Arial"/>
                <a:cs typeface="Arial"/>
              </a:rPr>
              <a:t>shell </a:t>
            </a:r>
            <a:r>
              <a:rPr sz="2200">
                <a:latin typeface="Arial"/>
                <a:cs typeface="Arial"/>
              </a:rPr>
              <a:t>process </a:t>
            </a:r>
            <a:r>
              <a:rPr sz="2200" spc="-5">
                <a:latin typeface="Arial"/>
                <a:cs typeface="Arial"/>
              </a:rPr>
              <a:t>running </a:t>
            </a:r>
            <a:r>
              <a:rPr sz="2200">
                <a:latin typeface="Arial"/>
                <a:cs typeface="Arial"/>
              </a:rPr>
              <a:t>on a remote </a:t>
            </a:r>
            <a:r>
              <a:rPr sz="2200" spc="-5">
                <a:latin typeface="Arial"/>
                <a:cs typeface="Arial"/>
              </a:rPr>
              <a:t>machine connecting </a:t>
            </a:r>
            <a:r>
              <a:rPr sz="2200">
                <a:latin typeface="Arial"/>
                <a:cs typeface="Arial"/>
              </a:rPr>
              <a:t>back to  the</a:t>
            </a:r>
            <a:r>
              <a:rPr sz="2200" spc="-5">
                <a:latin typeface="Arial"/>
                <a:cs typeface="Arial"/>
              </a:rPr>
              <a:t> </a:t>
            </a:r>
            <a:r>
              <a:rPr sz="2200" spc="-15">
                <a:latin typeface="Arial"/>
                <a:cs typeface="Arial"/>
              </a:rPr>
              <a:t>attacker.</a:t>
            </a:r>
            <a:endParaRPr sz="2200">
              <a:latin typeface="Arial"/>
              <a:cs typeface="Arial"/>
            </a:endParaRPr>
          </a:p>
          <a:p>
            <a:pPr marL="746125" lvl="1" indent="-457200">
              <a:lnSpc>
                <a:spcPct val="100000"/>
              </a:lnSpc>
              <a:spcBef>
                <a:spcPts val="484"/>
              </a:spcBef>
              <a:buChar char="•"/>
              <a:tabLst>
                <a:tab pos="745490" algn="l"/>
                <a:tab pos="746125" algn="l"/>
              </a:tabLst>
            </a:pPr>
            <a:r>
              <a:rPr sz="2000" spc="-5">
                <a:latin typeface="Arial"/>
                <a:cs typeface="Arial"/>
              </a:rPr>
              <a:t>It </a:t>
            </a:r>
            <a:r>
              <a:rPr sz="2000">
                <a:latin typeface="Arial"/>
                <a:cs typeface="Arial"/>
              </a:rPr>
              <a:t>is a </a:t>
            </a:r>
            <a:r>
              <a:rPr sz="2000" spc="-5">
                <a:latin typeface="Arial"/>
                <a:cs typeface="Arial"/>
              </a:rPr>
              <a:t>very common technique </a:t>
            </a:r>
            <a:r>
              <a:rPr sz="2000">
                <a:latin typeface="Arial"/>
                <a:cs typeface="Arial"/>
              </a:rPr>
              <a:t>used in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hacking.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632" y="246191"/>
            <a:ext cx="5201368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15">
                <a:solidFill>
                  <a:srgbClr val="404040"/>
                </a:solidFill>
              </a:rPr>
              <a:t>Creating </a:t>
            </a:r>
            <a:r>
              <a:rPr spc="-190">
                <a:solidFill>
                  <a:srgbClr val="404040"/>
                </a:solidFill>
              </a:rPr>
              <a:t>Reverse</a:t>
            </a:r>
            <a:r>
              <a:rPr spc="-705">
                <a:solidFill>
                  <a:srgbClr val="404040"/>
                </a:solidFill>
              </a:rPr>
              <a:t> </a:t>
            </a:r>
            <a:r>
              <a:rPr spc="-204">
                <a:solidFill>
                  <a:srgbClr val="404040"/>
                </a:solidFill>
              </a:rPr>
              <a:t>shell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151000"/>
            <a:ext cx="745848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00">
                <a:solidFill>
                  <a:srgbClr val="404040"/>
                </a:solidFill>
              </a:rPr>
              <a:t>File</a:t>
            </a:r>
            <a:r>
              <a:rPr spc="-455">
                <a:solidFill>
                  <a:srgbClr val="404040"/>
                </a:solidFill>
              </a:rPr>
              <a:t> </a:t>
            </a:r>
            <a:r>
              <a:rPr spc="-235">
                <a:solidFill>
                  <a:srgbClr val="404040"/>
                </a:solidFill>
              </a:rPr>
              <a:t>Descriptors</a:t>
            </a:r>
            <a:r>
              <a:rPr spc="-445">
                <a:solidFill>
                  <a:srgbClr val="404040"/>
                </a:solidFill>
              </a:rPr>
              <a:t> </a:t>
            </a:r>
            <a:r>
              <a:rPr spc="-190">
                <a:solidFill>
                  <a:srgbClr val="404040"/>
                </a:solidFill>
              </a:rPr>
              <a:t>and</a:t>
            </a:r>
            <a:r>
              <a:rPr spc="-445">
                <a:solidFill>
                  <a:srgbClr val="404040"/>
                </a:solidFill>
              </a:rPr>
              <a:t> </a:t>
            </a:r>
            <a:r>
              <a:rPr spc="-220">
                <a:solidFill>
                  <a:srgbClr val="404040"/>
                </a:solidFill>
              </a:rPr>
              <a:t>Standard</a:t>
            </a:r>
            <a:r>
              <a:rPr spc="-445">
                <a:solidFill>
                  <a:srgbClr val="404040"/>
                </a:solidFill>
              </a:rPr>
              <a:t> </a:t>
            </a:r>
            <a:r>
              <a:rPr spc="-310">
                <a:solidFill>
                  <a:srgbClr val="404040"/>
                </a:solidFill>
              </a:rPr>
              <a:t>IO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80">
                <a:solidFill>
                  <a:srgbClr val="595959"/>
                </a:solidFill>
                <a:latin typeface="Century"/>
                <a:cs typeface="Century"/>
              </a:rPr>
              <a:t>File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descriptor</a:t>
            </a:r>
            <a:r>
              <a:rPr sz="2200" b="0" spc="-20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60">
                <a:solidFill>
                  <a:srgbClr val="595959"/>
                </a:solidFill>
                <a:latin typeface="Century"/>
                <a:cs typeface="Century"/>
              </a:rPr>
              <a:t>table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978" y="4440428"/>
            <a:ext cx="675005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Char char="-"/>
              <a:tabLst>
                <a:tab pos="297815" algn="l"/>
                <a:tab pos="298450" algn="l"/>
              </a:tabLst>
            </a:pPr>
            <a:r>
              <a:rPr sz="1800">
                <a:latin typeface="Arial"/>
                <a:cs typeface="Arial"/>
              </a:rPr>
              <a:t>File </a:t>
            </a:r>
            <a:r>
              <a:rPr sz="1800" spc="-5">
                <a:latin typeface="Arial"/>
                <a:cs typeface="Arial"/>
              </a:rPr>
              <a:t>descriptor </a:t>
            </a:r>
            <a:r>
              <a:rPr sz="1800">
                <a:latin typeface="Arial"/>
                <a:cs typeface="Arial"/>
              </a:rPr>
              <a:t>0 </a:t>
            </a:r>
            <a:r>
              <a:rPr sz="1800" spc="-5">
                <a:latin typeface="Arial"/>
                <a:cs typeface="Arial"/>
              </a:rPr>
              <a:t>represents the standard </a:t>
            </a:r>
            <a:r>
              <a:rPr sz="1800" b="1" spc="-5">
                <a:latin typeface="Arial"/>
                <a:cs typeface="Arial"/>
              </a:rPr>
              <a:t>input </a:t>
            </a:r>
            <a:r>
              <a:rPr sz="1800" spc="-5">
                <a:latin typeface="Arial"/>
                <a:cs typeface="Arial"/>
              </a:rPr>
              <a:t>device</a:t>
            </a:r>
            <a:r>
              <a:rPr sz="18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(stdin)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Char char="-"/>
              <a:tabLst>
                <a:tab pos="297815" algn="l"/>
                <a:tab pos="298450" algn="l"/>
              </a:tabLst>
            </a:pPr>
            <a:r>
              <a:rPr sz="1800">
                <a:latin typeface="Arial"/>
                <a:cs typeface="Arial"/>
              </a:rPr>
              <a:t>File </a:t>
            </a:r>
            <a:r>
              <a:rPr sz="1800" spc="-5">
                <a:latin typeface="Arial"/>
                <a:cs typeface="Arial"/>
              </a:rPr>
              <a:t>descriptor </a:t>
            </a:r>
            <a:r>
              <a:rPr sz="1800">
                <a:latin typeface="Arial"/>
                <a:cs typeface="Arial"/>
              </a:rPr>
              <a:t>1 </a:t>
            </a:r>
            <a:r>
              <a:rPr sz="1800" spc="-5">
                <a:latin typeface="Arial"/>
                <a:cs typeface="Arial"/>
              </a:rPr>
              <a:t>represents the standard </a:t>
            </a:r>
            <a:r>
              <a:rPr sz="1800" b="1">
                <a:latin typeface="Arial"/>
                <a:cs typeface="Arial"/>
              </a:rPr>
              <a:t>output </a:t>
            </a:r>
            <a:r>
              <a:rPr sz="1800" spc="-5">
                <a:latin typeface="Arial"/>
                <a:cs typeface="Arial"/>
              </a:rPr>
              <a:t>device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(stdout)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35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>
                <a:latin typeface="Arial"/>
                <a:cs typeface="Arial"/>
              </a:rPr>
              <a:t>File </a:t>
            </a:r>
            <a:r>
              <a:rPr sz="1800" spc="-5">
                <a:latin typeface="Arial"/>
                <a:cs typeface="Arial"/>
              </a:rPr>
              <a:t>descriptor </a:t>
            </a:r>
            <a:r>
              <a:rPr sz="1800">
                <a:latin typeface="Arial"/>
                <a:cs typeface="Arial"/>
              </a:rPr>
              <a:t>2 </a:t>
            </a:r>
            <a:r>
              <a:rPr sz="1800" spc="-5">
                <a:latin typeface="Arial"/>
                <a:cs typeface="Arial"/>
              </a:rPr>
              <a:t>represents the standard </a:t>
            </a:r>
            <a:r>
              <a:rPr sz="1800" b="1" spc="-5">
                <a:latin typeface="Arial"/>
                <a:cs typeface="Arial"/>
              </a:rPr>
              <a:t>error </a:t>
            </a:r>
            <a:r>
              <a:rPr sz="1800" spc="-5">
                <a:latin typeface="Arial"/>
                <a:cs typeface="Arial"/>
              </a:rPr>
              <a:t>(stderr).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b="1">
                <a:latin typeface="Arial"/>
                <a:cs typeface="Arial"/>
              </a:rPr>
              <a:t>&gt; </a:t>
            </a:r>
            <a:r>
              <a:rPr sz="1800">
                <a:latin typeface="Arial"/>
                <a:cs typeface="Arial"/>
              </a:rPr>
              <a:t>write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permission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b="1">
                <a:latin typeface="Arial"/>
                <a:cs typeface="Arial"/>
              </a:rPr>
              <a:t>&lt; </a:t>
            </a:r>
            <a:r>
              <a:rPr sz="1800" spc="-5">
                <a:latin typeface="Arial"/>
                <a:cs typeface="Arial"/>
              </a:rPr>
              <a:t>read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permission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b="1">
                <a:latin typeface="Arial"/>
                <a:cs typeface="Arial"/>
              </a:rPr>
              <a:t>&amp;</a:t>
            </a:r>
            <a:r>
              <a:rPr sz="1800" b="1" spc="-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redirect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19" y="1699767"/>
            <a:ext cx="4992159" cy="247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0840" y="2046599"/>
            <a:ext cx="4847683" cy="163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33" y="183084"/>
            <a:ext cx="4688616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185">
                <a:solidFill>
                  <a:srgbClr val="404040"/>
                </a:solidFill>
              </a:rPr>
              <a:t>Reverse</a:t>
            </a:r>
            <a:r>
              <a:rPr spc="-540">
                <a:solidFill>
                  <a:srgbClr val="404040"/>
                </a:solidFill>
              </a:rPr>
              <a:t> </a:t>
            </a:r>
            <a:r>
              <a:rPr spc="-240">
                <a:solidFill>
                  <a:srgbClr val="404040"/>
                </a:solidFill>
              </a:rPr>
              <a:t>Shell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85">
                <a:solidFill>
                  <a:srgbClr val="595959"/>
                </a:solidFill>
                <a:latin typeface="Century"/>
                <a:cs typeface="Century"/>
              </a:rPr>
              <a:t>TCP </a:t>
            </a:r>
            <a:r>
              <a:rPr sz="2200" b="0" spc="-50">
                <a:solidFill>
                  <a:srgbClr val="595959"/>
                </a:solidFill>
                <a:latin typeface="Century"/>
                <a:cs typeface="Century"/>
              </a:rPr>
              <a:t>Reverse</a:t>
            </a:r>
            <a:r>
              <a:rPr sz="2200" b="0" spc="-17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75">
                <a:solidFill>
                  <a:srgbClr val="595959"/>
                </a:solidFill>
                <a:latin typeface="Century"/>
                <a:cs typeface="Century"/>
              </a:rPr>
              <a:t>Shell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2315" y="1061106"/>
            <a:ext cx="6111875" cy="193928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267970">
              <a:lnSpc>
                <a:spcPct val="100000"/>
              </a:lnSpc>
              <a:spcBef>
                <a:spcPts val="250"/>
              </a:spcBef>
            </a:pPr>
            <a:r>
              <a:rPr sz="2000">
                <a:latin typeface="Arial"/>
                <a:cs typeface="Arial"/>
              </a:rPr>
              <a:t>File </a:t>
            </a:r>
            <a:r>
              <a:rPr sz="2000" spc="-5">
                <a:latin typeface="Arial"/>
                <a:cs typeface="Arial"/>
              </a:rPr>
              <a:t>descriptor </a:t>
            </a:r>
            <a:r>
              <a:rPr sz="2000">
                <a:latin typeface="Arial"/>
                <a:cs typeface="Arial"/>
              </a:rPr>
              <a:t>0 </a:t>
            </a:r>
            <a:r>
              <a:rPr sz="2000" spc="-5">
                <a:latin typeface="Arial"/>
                <a:cs typeface="Arial"/>
              </a:rPr>
              <a:t>represents the standard </a:t>
            </a:r>
            <a:r>
              <a:rPr sz="2000">
                <a:latin typeface="Arial"/>
                <a:cs typeface="Arial"/>
              </a:rPr>
              <a:t>input  device </a:t>
            </a:r>
            <a:r>
              <a:rPr sz="2000" spc="-5">
                <a:latin typeface="Arial"/>
                <a:cs typeface="Arial"/>
              </a:rPr>
              <a:t>(stdin) </a:t>
            </a:r>
            <a:r>
              <a:rPr sz="2000">
                <a:latin typeface="Arial"/>
                <a:cs typeface="Arial"/>
              </a:rPr>
              <a:t>and 1 </a:t>
            </a:r>
            <a:r>
              <a:rPr sz="2000" spc="-5">
                <a:latin typeface="Arial"/>
                <a:cs typeface="Arial"/>
              </a:rPr>
              <a:t>represents the standard output  </a:t>
            </a:r>
            <a:r>
              <a:rPr sz="2000">
                <a:latin typeface="Arial"/>
                <a:cs typeface="Arial"/>
              </a:rPr>
              <a:t>device </a:t>
            </a:r>
            <a:r>
              <a:rPr sz="2000" spc="-5">
                <a:latin typeface="Arial"/>
                <a:cs typeface="Arial"/>
              </a:rPr>
              <a:t>(stdout). </a:t>
            </a:r>
            <a:r>
              <a:rPr sz="2000">
                <a:latin typeface="Arial"/>
                <a:cs typeface="Arial"/>
              </a:rPr>
              <a:t>Since </a:t>
            </a:r>
            <a:r>
              <a:rPr sz="2000" spc="-5">
                <a:latin typeface="Arial"/>
                <a:cs typeface="Arial"/>
              </a:rPr>
              <a:t>the stdout </a:t>
            </a:r>
            <a:r>
              <a:rPr sz="2000">
                <a:latin typeface="Arial"/>
                <a:cs typeface="Arial"/>
              </a:rPr>
              <a:t>is already  </a:t>
            </a:r>
            <a:r>
              <a:rPr sz="2000" b="1" spc="-5">
                <a:latin typeface="Arial"/>
                <a:cs typeface="Arial"/>
              </a:rPr>
              <a:t>redirected </a:t>
            </a:r>
            <a:r>
              <a:rPr sz="2000" spc="-5">
                <a:latin typeface="Arial"/>
                <a:cs typeface="Arial"/>
              </a:rPr>
              <a:t>to the </a:t>
            </a:r>
            <a:r>
              <a:rPr sz="2000">
                <a:latin typeface="Arial"/>
                <a:cs typeface="Arial"/>
              </a:rPr>
              <a:t>TCP </a:t>
            </a:r>
            <a:r>
              <a:rPr sz="2000" spc="-5">
                <a:latin typeface="Arial"/>
                <a:cs typeface="Arial"/>
              </a:rPr>
              <a:t>connection, this option  </a:t>
            </a:r>
            <a:r>
              <a:rPr sz="2000">
                <a:latin typeface="Arial"/>
                <a:cs typeface="Arial"/>
              </a:rPr>
              <a:t>basically indicates </a:t>
            </a:r>
            <a:r>
              <a:rPr sz="2000" spc="-5">
                <a:latin typeface="Arial"/>
                <a:cs typeface="Arial"/>
              </a:rPr>
              <a:t>that the </a:t>
            </a:r>
            <a:r>
              <a:rPr sz="2000">
                <a:latin typeface="Arial"/>
                <a:cs typeface="Arial"/>
              </a:rPr>
              <a:t>shell </a:t>
            </a:r>
            <a:r>
              <a:rPr sz="2000" spc="-5">
                <a:latin typeface="Arial"/>
                <a:cs typeface="Arial"/>
              </a:rPr>
              <a:t>program </a:t>
            </a:r>
            <a:r>
              <a:rPr sz="2000">
                <a:latin typeface="Arial"/>
                <a:cs typeface="Arial"/>
              </a:rPr>
              <a:t>will get</a:t>
            </a:r>
            <a:r>
              <a:rPr sz="2000" spc="-7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its  </a:t>
            </a:r>
            <a:r>
              <a:rPr sz="2000">
                <a:latin typeface="Arial"/>
                <a:cs typeface="Arial"/>
              </a:rPr>
              <a:t>input </a:t>
            </a:r>
            <a:r>
              <a:rPr sz="2000" spc="-5">
                <a:latin typeface="Arial"/>
                <a:cs typeface="Arial"/>
              </a:rPr>
              <a:t>from the same </a:t>
            </a:r>
            <a:r>
              <a:rPr sz="2000">
                <a:latin typeface="Arial"/>
                <a:cs typeface="Arial"/>
              </a:rPr>
              <a:t>TCP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connection.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83372" y="4299657"/>
            <a:ext cx="3590290" cy="163131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 marR="193040">
              <a:lnSpc>
                <a:spcPct val="100000"/>
              </a:lnSpc>
              <a:spcBef>
                <a:spcPts val="265"/>
              </a:spcBef>
            </a:pPr>
            <a:r>
              <a:rPr sz="2000">
                <a:latin typeface="Arial"/>
                <a:cs typeface="Arial"/>
              </a:rPr>
              <a:t>File </a:t>
            </a:r>
            <a:r>
              <a:rPr sz="2000" spc="-5">
                <a:latin typeface="Arial"/>
                <a:cs typeface="Arial"/>
              </a:rPr>
              <a:t>descriptor </a:t>
            </a:r>
            <a:r>
              <a:rPr sz="2000">
                <a:latin typeface="Arial"/>
                <a:cs typeface="Arial"/>
              </a:rPr>
              <a:t>2 </a:t>
            </a:r>
            <a:r>
              <a:rPr sz="2000" spc="-5">
                <a:latin typeface="Arial"/>
                <a:cs typeface="Arial"/>
              </a:rPr>
              <a:t>represents  the standard error (stderr).  </a:t>
            </a:r>
            <a:r>
              <a:rPr sz="2000">
                <a:latin typeface="Arial"/>
                <a:cs typeface="Arial"/>
              </a:rPr>
              <a:t>This cases </a:t>
            </a:r>
            <a:r>
              <a:rPr sz="2000" spc="-5">
                <a:latin typeface="Arial"/>
                <a:cs typeface="Arial"/>
              </a:rPr>
              <a:t>the error output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to  </a:t>
            </a:r>
            <a:r>
              <a:rPr sz="2000">
                <a:latin typeface="Arial"/>
                <a:cs typeface="Arial"/>
              </a:rPr>
              <a:t>be </a:t>
            </a:r>
            <a:r>
              <a:rPr sz="2000" b="1" spc="-5">
                <a:latin typeface="Arial"/>
                <a:cs typeface="Arial"/>
              </a:rPr>
              <a:t>redirected </a:t>
            </a:r>
            <a:r>
              <a:rPr sz="2000" spc="-5">
                <a:latin typeface="Arial"/>
                <a:cs typeface="Arial"/>
              </a:rPr>
              <a:t>to stdout,  </a:t>
            </a:r>
            <a:r>
              <a:rPr sz="2000">
                <a:latin typeface="Arial"/>
                <a:cs typeface="Arial"/>
              </a:rPr>
              <a:t>which is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TCP</a:t>
            </a:r>
            <a:r>
              <a:rPr sz="2000" spc="-5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connection.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0180" y="4307575"/>
            <a:ext cx="2755265" cy="13239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145415">
              <a:lnSpc>
                <a:spcPct val="100000"/>
              </a:lnSpc>
              <a:spcBef>
                <a:spcPts val="250"/>
              </a:spcBef>
            </a:pPr>
            <a:r>
              <a:rPr sz="2000">
                <a:latin typeface="Arial"/>
                <a:cs typeface="Arial"/>
              </a:rPr>
              <a:t>The </a:t>
            </a:r>
            <a:r>
              <a:rPr sz="2000" spc="-5">
                <a:latin typeface="Arial"/>
                <a:cs typeface="Arial"/>
              </a:rPr>
              <a:t>option </a:t>
            </a:r>
            <a:r>
              <a:rPr sz="2000">
                <a:latin typeface="Arial"/>
                <a:cs typeface="Arial"/>
              </a:rPr>
              <a:t>i </a:t>
            </a:r>
            <a:r>
              <a:rPr sz="2000" spc="-5">
                <a:latin typeface="Arial"/>
                <a:cs typeface="Arial"/>
              </a:rPr>
              <a:t>stands</a:t>
            </a:r>
            <a:r>
              <a:rPr sz="2000" spc="-7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for  </a:t>
            </a:r>
            <a:r>
              <a:rPr sz="2000" b="1" spc="-5">
                <a:latin typeface="Arial"/>
                <a:cs typeface="Arial"/>
              </a:rPr>
              <a:t>interactive</a:t>
            </a:r>
            <a:r>
              <a:rPr sz="2000" spc="-5">
                <a:latin typeface="Arial"/>
                <a:cs typeface="Arial"/>
              </a:rPr>
              <a:t>, meaning  that the </a:t>
            </a:r>
            <a:r>
              <a:rPr sz="2000">
                <a:latin typeface="Arial"/>
                <a:cs typeface="Arial"/>
              </a:rPr>
              <a:t>shell should  be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interactive.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5939" y="4299658"/>
            <a:ext cx="3353435" cy="163131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 marR="209550">
              <a:lnSpc>
                <a:spcPct val="100000"/>
              </a:lnSpc>
              <a:spcBef>
                <a:spcPts val="265"/>
              </a:spcBef>
            </a:pPr>
            <a:r>
              <a:rPr sz="2000">
                <a:latin typeface="Arial"/>
                <a:cs typeface="Arial"/>
              </a:rPr>
              <a:t>This causes </a:t>
            </a:r>
            <a:r>
              <a:rPr sz="2000" spc="-5">
                <a:latin typeface="Arial"/>
                <a:cs typeface="Arial"/>
              </a:rPr>
              <a:t>the output  </a:t>
            </a:r>
            <a:r>
              <a:rPr sz="2000">
                <a:latin typeface="Arial"/>
                <a:cs typeface="Arial"/>
              </a:rPr>
              <a:t>device </a:t>
            </a:r>
            <a:r>
              <a:rPr sz="2000" spc="-5">
                <a:latin typeface="Arial"/>
                <a:cs typeface="Arial"/>
              </a:rPr>
              <a:t>(stdout) </a:t>
            </a:r>
            <a:r>
              <a:rPr sz="2000">
                <a:latin typeface="Arial"/>
                <a:cs typeface="Arial"/>
              </a:rPr>
              <a:t>of </a:t>
            </a:r>
            <a:r>
              <a:rPr sz="2000" spc="-5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shell  </a:t>
            </a:r>
            <a:r>
              <a:rPr sz="2000" spc="-5">
                <a:latin typeface="Arial"/>
                <a:cs typeface="Arial"/>
              </a:rPr>
              <a:t>to </a:t>
            </a:r>
            <a:r>
              <a:rPr sz="2000">
                <a:latin typeface="Arial"/>
                <a:cs typeface="Arial"/>
              </a:rPr>
              <a:t>be </a:t>
            </a:r>
            <a:r>
              <a:rPr sz="2000" spc="-5">
                <a:latin typeface="Arial"/>
                <a:cs typeface="Arial"/>
              </a:rPr>
              <a:t>redirected to the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TCP  </a:t>
            </a:r>
            <a:r>
              <a:rPr sz="2000" spc="-5">
                <a:latin typeface="Arial"/>
                <a:cs typeface="Arial"/>
              </a:rPr>
              <a:t>connection to 10.0.2.70’s  port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9090.</a:t>
            </a:r>
          </a:p>
        </p:txBody>
      </p:sp>
      <p:sp>
        <p:nvSpPr>
          <p:cNvPr id="7" name="object 7"/>
          <p:cNvSpPr/>
          <p:nvPr/>
        </p:nvSpPr>
        <p:spPr>
          <a:xfrm>
            <a:off x="2797920" y="3835590"/>
            <a:ext cx="523875" cy="421005"/>
          </a:xfrm>
          <a:custGeom>
            <a:avLst/>
            <a:gdLst/>
            <a:ahLst/>
            <a:cxnLst/>
            <a:rect l="l" t="t" r="r" b="b"/>
            <a:pathLst>
              <a:path w="523875" h="421004">
                <a:moveTo>
                  <a:pt x="375064" y="0"/>
                </a:moveTo>
                <a:lnTo>
                  <a:pt x="406071" y="43268"/>
                </a:lnTo>
                <a:lnTo>
                  <a:pt x="0" y="334264"/>
                </a:lnTo>
                <a:lnTo>
                  <a:pt x="62012" y="420800"/>
                </a:lnTo>
                <a:lnTo>
                  <a:pt x="468083" y="129805"/>
                </a:lnTo>
                <a:lnTo>
                  <a:pt x="506233" y="129805"/>
                </a:lnTo>
                <a:lnTo>
                  <a:pt x="523613" y="24524"/>
                </a:lnTo>
                <a:lnTo>
                  <a:pt x="375064" y="0"/>
                </a:lnTo>
                <a:close/>
              </a:path>
              <a:path w="523875" h="421004">
                <a:moveTo>
                  <a:pt x="506233" y="129805"/>
                </a:moveTo>
                <a:lnTo>
                  <a:pt x="468083" y="129805"/>
                </a:lnTo>
                <a:lnTo>
                  <a:pt x="499090" y="173073"/>
                </a:lnTo>
                <a:lnTo>
                  <a:pt x="506233" y="129805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7921" y="3835591"/>
            <a:ext cx="523875" cy="421005"/>
          </a:xfrm>
          <a:custGeom>
            <a:avLst/>
            <a:gdLst/>
            <a:ahLst/>
            <a:cxnLst/>
            <a:rect l="l" t="t" r="r" b="b"/>
            <a:pathLst>
              <a:path w="523875" h="421004">
                <a:moveTo>
                  <a:pt x="0" y="334263"/>
                </a:moveTo>
                <a:lnTo>
                  <a:pt x="406070" y="43268"/>
                </a:lnTo>
                <a:lnTo>
                  <a:pt x="375064" y="0"/>
                </a:lnTo>
                <a:lnTo>
                  <a:pt x="523613" y="24523"/>
                </a:lnTo>
                <a:lnTo>
                  <a:pt x="499090" y="173072"/>
                </a:lnTo>
                <a:lnTo>
                  <a:pt x="468083" y="129804"/>
                </a:lnTo>
                <a:lnTo>
                  <a:pt x="62013" y="420800"/>
                </a:lnTo>
                <a:lnTo>
                  <a:pt x="0" y="334263"/>
                </a:lnTo>
                <a:close/>
              </a:path>
            </a:pathLst>
          </a:custGeom>
          <a:ln w="12699">
            <a:solidFill>
              <a:srgbClr val="008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1349" y="3805918"/>
            <a:ext cx="474345" cy="381000"/>
          </a:xfrm>
          <a:custGeom>
            <a:avLst/>
            <a:gdLst/>
            <a:ahLst/>
            <a:cxnLst/>
            <a:rect l="l" t="t" r="r" b="b"/>
            <a:pathLst>
              <a:path w="474345" h="381000">
                <a:moveTo>
                  <a:pt x="339379" y="0"/>
                </a:moveTo>
                <a:lnTo>
                  <a:pt x="367450" y="39171"/>
                </a:lnTo>
                <a:lnTo>
                  <a:pt x="0" y="302492"/>
                </a:lnTo>
                <a:lnTo>
                  <a:pt x="56141" y="380834"/>
                </a:lnTo>
                <a:lnTo>
                  <a:pt x="423591" y="117514"/>
                </a:lnTo>
                <a:lnTo>
                  <a:pt x="458129" y="117514"/>
                </a:lnTo>
                <a:lnTo>
                  <a:pt x="473863" y="22202"/>
                </a:lnTo>
                <a:lnTo>
                  <a:pt x="339379" y="0"/>
                </a:lnTo>
                <a:close/>
              </a:path>
              <a:path w="474345" h="381000">
                <a:moveTo>
                  <a:pt x="458129" y="117514"/>
                </a:moveTo>
                <a:lnTo>
                  <a:pt x="423591" y="117514"/>
                </a:lnTo>
                <a:lnTo>
                  <a:pt x="451662" y="156686"/>
                </a:lnTo>
                <a:lnTo>
                  <a:pt x="458129" y="11751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1349" y="3805918"/>
            <a:ext cx="474345" cy="381000"/>
          </a:xfrm>
          <a:custGeom>
            <a:avLst/>
            <a:gdLst/>
            <a:ahLst/>
            <a:cxnLst/>
            <a:rect l="l" t="t" r="r" b="b"/>
            <a:pathLst>
              <a:path w="474345" h="381000">
                <a:moveTo>
                  <a:pt x="0" y="302491"/>
                </a:moveTo>
                <a:lnTo>
                  <a:pt x="367450" y="39171"/>
                </a:lnTo>
                <a:lnTo>
                  <a:pt x="339380" y="0"/>
                </a:lnTo>
                <a:lnTo>
                  <a:pt x="473864" y="22201"/>
                </a:lnTo>
                <a:lnTo>
                  <a:pt x="451663" y="156685"/>
                </a:lnTo>
                <a:lnTo>
                  <a:pt x="423592" y="117514"/>
                </a:lnTo>
                <a:lnTo>
                  <a:pt x="56141" y="380834"/>
                </a:lnTo>
                <a:lnTo>
                  <a:pt x="0" y="302491"/>
                </a:lnTo>
                <a:close/>
              </a:path>
            </a:pathLst>
          </a:custGeom>
          <a:ln w="126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1983" y="3785179"/>
            <a:ext cx="467359" cy="378460"/>
          </a:xfrm>
          <a:custGeom>
            <a:avLst/>
            <a:gdLst/>
            <a:ahLst/>
            <a:cxnLst/>
            <a:rect l="l" t="t" r="r" b="b"/>
            <a:pathLst>
              <a:path w="467359" h="378460">
                <a:moveTo>
                  <a:pt x="327163" y="0"/>
                </a:moveTo>
                <a:lnTo>
                  <a:pt x="356412" y="40815"/>
                </a:lnTo>
                <a:lnTo>
                  <a:pt x="0" y="296226"/>
                </a:lnTo>
                <a:lnTo>
                  <a:pt x="58498" y="377858"/>
                </a:lnTo>
                <a:lnTo>
                  <a:pt x="414911" y="122447"/>
                </a:lnTo>
                <a:lnTo>
                  <a:pt x="450898" y="122447"/>
                </a:lnTo>
                <a:lnTo>
                  <a:pt x="467293" y="23133"/>
                </a:lnTo>
                <a:lnTo>
                  <a:pt x="327163" y="0"/>
                </a:lnTo>
                <a:close/>
              </a:path>
              <a:path w="467359" h="378460">
                <a:moveTo>
                  <a:pt x="450898" y="122447"/>
                </a:moveTo>
                <a:lnTo>
                  <a:pt x="414911" y="122447"/>
                </a:lnTo>
                <a:lnTo>
                  <a:pt x="444160" y="163263"/>
                </a:lnTo>
                <a:lnTo>
                  <a:pt x="450898" y="122447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1983" y="3785179"/>
            <a:ext cx="467359" cy="378460"/>
          </a:xfrm>
          <a:custGeom>
            <a:avLst/>
            <a:gdLst/>
            <a:ahLst/>
            <a:cxnLst/>
            <a:rect l="l" t="t" r="r" b="b"/>
            <a:pathLst>
              <a:path w="467359" h="378460">
                <a:moveTo>
                  <a:pt x="0" y="296225"/>
                </a:moveTo>
                <a:lnTo>
                  <a:pt x="356412" y="40816"/>
                </a:lnTo>
                <a:lnTo>
                  <a:pt x="327162" y="0"/>
                </a:lnTo>
                <a:lnTo>
                  <a:pt x="467293" y="23133"/>
                </a:lnTo>
                <a:lnTo>
                  <a:pt x="444160" y="163264"/>
                </a:lnTo>
                <a:lnTo>
                  <a:pt x="414910" y="122447"/>
                </a:lnTo>
                <a:lnTo>
                  <a:pt x="58498" y="377857"/>
                </a:lnTo>
                <a:lnTo>
                  <a:pt x="0" y="296225"/>
                </a:lnTo>
                <a:close/>
              </a:path>
            </a:pathLst>
          </a:custGeom>
          <a:ln w="126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52507" y="3751174"/>
            <a:ext cx="2052320" cy="20320"/>
          </a:xfrm>
          <a:custGeom>
            <a:avLst/>
            <a:gdLst/>
            <a:ahLst/>
            <a:cxnLst/>
            <a:rect l="l" t="t" r="r" b="b"/>
            <a:pathLst>
              <a:path w="2052320" h="20320">
                <a:moveTo>
                  <a:pt x="0" y="20164"/>
                </a:moveTo>
                <a:lnTo>
                  <a:pt x="2052007" y="0"/>
                </a:lnTo>
              </a:path>
            </a:pathLst>
          </a:custGeom>
          <a:ln w="2857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9963" y="3741623"/>
            <a:ext cx="3804285" cy="29845"/>
          </a:xfrm>
          <a:custGeom>
            <a:avLst/>
            <a:gdLst/>
            <a:ahLst/>
            <a:cxnLst/>
            <a:rect l="l" t="t" r="r" b="b"/>
            <a:pathLst>
              <a:path w="3804284" h="29845">
                <a:moveTo>
                  <a:pt x="0" y="29715"/>
                </a:moveTo>
                <a:lnTo>
                  <a:pt x="3803803" y="0"/>
                </a:lnTo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256" y="3701972"/>
            <a:ext cx="611505" cy="9525"/>
          </a:xfrm>
          <a:custGeom>
            <a:avLst/>
            <a:gdLst/>
            <a:ahLst/>
            <a:cxnLst/>
            <a:rect l="l" t="t" r="r" b="b"/>
            <a:pathLst>
              <a:path w="611504" h="9525">
                <a:moveTo>
                  <a:pt x="0" y="9168"/>
                </a:moveTo>
                <a:lnTo>
                  <a:pt x="611124" y="0"/>
                </a:lnTo>
              </a:path>
            </a:pathLst>
          </a:custGeom>
          <a:ln w="2857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08713" y="3731600"/>
            <a:ext cx="699770" cy="635"/>
          </a:xfrm>
          <a:custGeom>
            <a:avLst/>
            <a:gdLst/>
            <a:ahLst/>
            <a:cxnLst/>
            <a:rect l="l" t="t" r="r" b="b"/>
            <a:pathLst>
              <a:path w="699770" h="635">
                <a:moveTo>
                  <a:pt x="0" y="0"/>
                </a:moveTo>
                <a:lnTo>
                  <a:pt x="699524" y="268"/>
                </a:lnTo>
              </a:path>
            </a:pathLst>
          </a:custGeom>
          <a:ln w="28575">
            <a:solidFill>
              <a:srgbClr val="12B2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4472" y="3398208"/>
            <a:ext cx="7633764" cy="304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3278" y="3072732"/>
            <a:ext cx="206375" cy="317500"/>
          </a:xfrm>
          <a:custGeom>
            <a:avLst/>
            <a:gdLst/>
            <a:ahLst/>
            <a:cxnLst/>
            <a:rect l="l" t="t" r="r" b="b"/>
            <a:pathLst>
              <a:path w="206375" h="317500">
                <a:moveTo>
                  <a:pt x="68085" y="0"/>
                </a:moveTo>
                <a:lnTo>
                  <a:pt x="0" y="30179"/>
                </a:lnTo>
                <a:lnTo>
                  <a:pt x="103680" y="264087"/>
                </a:lnTo>
                <a:lnTo>
                  <a:pt x="69636" y="279176"/>
                </a:lnTo>
                <a:lnTo>
                  <a:pt x="167901" y="317083"/>
                </a:lnTo>
                <a:lnTo>
                  <a:pt x="199987" y="233908"/>
                </a:lnTo>
                <a:lnTo>
                  <a:pt x="171764" y="233908"/>
                </a:lnTo>
                <a:lnTo>
                  <a:pt x="68085" y="0"/>
                </a:lnTo>
                <a:close/>
              </a:path>
              <a:path w="206375" h="317500">
                <a:moveTo>
                  <a:pt x="205808" y="218818"/>
                </a:moveTo>
                <a:lnTo>
                  <a:pt x="171764" y="233908"/>
                </a:lnTo>
                <a:lnTo>
                  <a:pt x="199987" y="233908"/>
                </a:lnTo>
                <a:lnTo>
                  <a:pt x="205808" y="218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3277" y="3072731"/>
            <a:ext cx="206375" cy="317500"/>
          </a:xfrm>
          <a:custGeom>
            <a:avLst/>
            <a:gdLst/>
            <a:ahLst/>
            <a:cxnLst/>
            <a:rect l="l" t="t" r="r" b="b"/>
            <a:pathLst>
              <a:path w="206375" h="317500">
                <a:moveTo>
                  <a:pt x="68085" y="0"/>
                </a:moveTo>
                <a:lnTo>
                  <a:pt x="171765" y="233908"/>
                </a:lnTo>
                <a:lnTo>
                  <a:pt x="205808" y="218818"/>
                </a:lnTo>
                <a:lnTo>
                  <a:pt x="167901" y="317083"/>
                </a:lnTo>
                <a:lnTo>
                  <a:pt x="69637" y="279176"/>
                </a:lnTo>
                <a:lnTo>
                  <a:pt x="103679" y="264087"/>
                </a:lnTo>
                <a:lnTo>
                  <a:pt x="0" y="30179"/>
                </a:lnTo>
                <a:lnTo>
                  <a:pt x="68085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900" y="134958"/>
            <a:ext cx="69234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475">
                <a:solidFill>
                  <a:srgbClr val="404040"/>
                </a:solidFill>
              </a:rPr>
              <a:t>TCP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Hijacking</a:t>
            </a:r>
            <a:r>
              <a:rPr spc="-459">
                <a:solidFill>
                  <a:srgbClr val="404040"/>
                </a:solidFill>
              </a:rPr>
              <a:t> </a:t>
            </a:r>
            <a:r>
              <a:rPr spc="-60">
                <a:solidFill>
                  <a:srgbClr val="404040"/>
                </a:solidFill>
              </a:rPr>
              <a:t>with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185">
                <a:solidFill>
                  <a:srgbClr val="404040"/>
                </a:solidFill>
              </a:rPr>
              <a:t>Reverse</a:t>
            </a:r>
            <a:r>
              <a:rPr spc="-465">
                <a:solidFill>
                  <a:srgbClr val="404040"/>
                </a:solidFill>
              </a:rPr>
              <a:t> </a:t>
            </a:r>
            <a:r>
              <a:rPr spc="-240">
                <a:solidFill>
                  <a:srgbClr val="404040"/>
                </a:solidFill>
              </a:rPr>
              <a:t>Shell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5">
                <a:solidFill>
                  <a:srgbClr val="595959"/>
                </a:solidFill>
                <a:latin typeface="Century"/>
                <a:cs typeface="Century"/>
              </a:rPr>
              <a:t>Demo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89" y="1600201"/>
            <a:ext cx="5150411" cy="438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6732" y="3275875"/>
            <a:ext cx="6293411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0800" y="2590800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Attacker</a:t>
            </a:r>
            <a:r>
              <a:rPr sz="1800" b="1" spc="-45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1406674"/>
            <a:ext cx="306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Client </a:t>
            </a:r>
            <a:r>
              <a:rPr sz="1800" spc="-5">
                <a:latin typeface="Arial"/>
                <a:cs typeface="Arial"/>
              </a:rPr>
              <a:t>(telnet to Server </a:t>
            </a:r>
            <a:r>
              <a:rPr sz="1800">
                <a:latin typeface="Arial"/>
                <a:cs typeface="Arial"/>
              </a:rPr>
              <a:t>–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178)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0934" y="4156964"/>
            <a:ext cx="113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0000"/>
                </a:solidFill>
                <a:latin typeface="Tahoma"/>
                <a:cs typeface="Tahoma"/>
              </a:rPr>
              <a:t>Successful!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60577" y="0"/>
            <a:ext cx="4529566" cy="3980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2686" y="1857755"/>
            <a:ext cx="5499735" cy="89154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1795" indent="-379095">
              <a:lnSpc>
                <a:spcPct val="100000"/>
              </a:lnSpc>
              <a:spcBef>
                <a:spcPts val="1105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000">
                <a:latin typeface="Arial"/>
                <a:cs typeface="Arial"/>
              </a:rPr>
              <a:t>Randomize </a:t>
            </a:r>
            <a:r>
              <a:rPr sz="2000" spc="-5">
                <a:latin typeface="Arial"/>
                <a:cs typeface="Arial"/>
              </a:rPr>
              <a:t>source port number (16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bits)</a:t>
            </a:r>
            <a:endParaRPr sz="20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1010"/>
              </a:spcBef>
              <a:buClr>
                <a:srgbClr val="00B0F0"/>
              </a:buClr>
              <a:buFont typeface="Arial"/>
              <a:buChar char="○"/>
              <a:tabLst>
                <a:tab pos="391160" algn="l"/>
                <a:tab pos="391795" algn="l"/>
              </a:tabLst>
            </a:pPr>
            <a:r>
              <a:rPr sz="2000" b="1" spc="-5">
                <a:latin typeface="Arial"/>
                <a:cs typeface="Arial"/>
              </a:rPr>
              <a:t>Randomize </a:t>
            </a:r>
            <a:r>
              <a:rPr sz="2000">
                <a:latin typeface="Arial"/>
                <a:cs typeface="Arial"/>
              </a:rPr>
              <a:t>initial sequence </a:t>
            </a:r>
            <a:r>
              <a:rPr sz="2000" spc="-5">
                <a:latin typeface="Arial"/>
                <a:cs typeface="Arial"/>
              </a:rPr>
              <a:t>number (32</a:t>
            </a:r>
            <a:r>
              <a:rPr sz="2000" spc="-3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bits)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040" y="2848355"/>
            <a:ext cx="9182735" cy="206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345">
              <a:lnSpc>
                <a:spcPct val="100000"/>
              </a:lnSpc>
              <a:spcBef>
                <a:spcPts val="100"/>
              </a:spcBef>
            </a:pPr>
            <a:r>
              <a:rPr sz="2000" b="1">
                <a:solidFill>
                  <a:srgbClr val="C00000"/>
                </a:solidFill>
                <a:latin typeface="Arial"/>
                <a:cs typeface="Arial"/>
              </a:rPr>
              <a:t>* Not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effective against local</a:t>
            </a:r>
            <a:r>
              <a:rPr sz="2000" b="1" spc="-5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C00000"/>
                </a:solidFill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"/>
              <a:cs typeface="Arial"/>
            </a:endParaRPr>
          </a:p>
          <a:p>
            <a:pPr marL="474345" indent="-461645">
              <a:lnSpc>
                <a:spcPct val="100000"/>
              </a:lnSpc>
              <a:buClr>
                <a:srgbClr val="00B0F0"/>
              </a:buClr>
              <a:buChar char="○"/>
              <a:tabLst>
                <a:tab pos="473709" algn="l"/>
                <a:tab pos="474345" algn="l"/>
              </a:tabLst>
            </a:pPr>
            <a:r>
              <a:rPr sz="2400" spc="-5">
                <a:latin typeface="Arial"/>
                <a:cs typeface="Arial"/>
              </a:rPr>
              <a:t>Encrypting</a:t>
            </a:r>
            <a:r>
              <a:rPr sz="2400" spc="-1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payload</a:t>
            </a:r>
          </a:p>
          <a:p>
            <a:pPr marL="750570" lvl="1" indent="-461645">
              <a:lnSpc>
                <a:spcPct val="100000"/>
              </a:lnSpc>
              <a:spcBef>
                <a:spcPts val="1030"/>
              </a:spcBef>
              <a:buChar char="•"/>
              <a:tabLst>
                <a:tab pos="749935" algn="l"/>
                <a:tab pos="750570" algn="l"/>
              </a:tabLst>
            </a:pPr>
            <a:r>
              <a:rPr sz="1800" spc="-5">
                <a:latin typeface="Arial"/>
                <a:cs typeface="Arial"/>
              </a:rPr>
              <a:t>Attackers need to know how the data </a:t>
            </a:r>
            <a:r>
              <a:rPr sz="1800">
                <a:latin typeface="Arial"/>
                <a:cs typeface="Arial"/>
              </a:rPr>
              <a:t>is </a:t>
            </a:r>
            <a:r>
              <a:rPr sz="1800" spc="-5">
                <a:latin typeface="Arial"/>
                <a:cs typeface="Arial"/>
              </a:rPr>
              <a:t>encrypted </a:t>
            </a:r>
            <a:r>
              <a:rPr sz="1800">
                <a:latin typeface="Wingdings"/>
                <a:cs typeface="Wingdings"/>
              </a:rPr>
              <a:t></a:t>
            </a:r>
            <a:r>
              <a:rPr sz="1800">
                <a:latin typeface="Times New Roman"/>
                <a:cs typeface="Times New Roman"/>
              </a:rPr>
              <a:t> </a:t>
            </a:r>
            <a:r>
              <a:rPr sz="1800">
                <a:latin typeface="Arial"/>
                <a:cs typeface="Arial"/>
              </a:rPr>
              <a:t>the </a:t>
            </a:r>
            <a:r>
              <a:rPr sz="1800" spc="-5">
                <a:latin typeface="Arial"/>
                <a:cs typeface="Arial"/>
              </a:rPr>
              <a:t>encryption</a:t>
            </a:r>
            <a:r>
              <a:rPr sz="1800" spc="4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  <a:spcBef>
                <a:spcPts val="1035"/>
              </a:spcBef>
            </a:pPr>
            <a:r>
              <a:rPr sz="1800">
                <a:solidFill>
                  <a:srgbClr val="C00000"/>
                </a:solidFill>
                <a:latin typeface="Wingdings"/>
                <a:cs typeface="Wingdings"/>
              </a:rPr>
              <a:t></a:t>
            </a:r>
            <a:r>
              <a:rPr sz="180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Encryption </a:t>
            </a:r>
            <a:r>
              <a:rPr sz="1800">
                <a:solidFill>
                  <a:srgbClr val="C00000"/>
                </a:solidFill>
                <a:latin typeface="Arial"/>
                <a:cs typeface="Arial"/>
              </a:rPr>
              <a:t>is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one of the fundamental solutions to many of the attacks on the</a:t>
            </a:r>
            <a:r>
              <a:rPr sz="1800" spc="7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Internet.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040" y="682159"/>
            <a:ext cx="6800215" cy="10985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500"/>
              </a:spcBef>
            </a:pP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Countermeasures</a:t>
            </a:r>
            <a:endParaRPr sz="2200">
              <a:latin typeface="Century"/>
              <a:cs typeface="Century"/>
            </a:endParaRPr>
          </a:p>
          <a:p>
            <a:pPr marL="474345" indent="-461645">
              <a:lnSpc>
                <a:spcPct val="100000"/>
              </a:lnSpc>
              <a:spcBef>
                <a:spcPts val="1525"/>
              </a:spcBef>
              <a:buClr>
                <a:srgbClr val="00B0F0"/>
              </a:buClr>
              <a:buChar char="○"/>
              <a:tabLst>
                <a:tab pos="473709" algn="l"/>
                <a:tab pos="474345" algn="l"/>
              </a:tabLst>
            </a:pPr>
            <a:r>
              <a:rPr sz="2400">
                <a:latin typeface="Arial"/>
                <a:cs typeface="Arial"/>
              </a:rPr>
              <a:t>Making it </a:t>
            </a:r>
            <a:r>
              <a:rPr sz="2400" spc="-10">
                <a:latin typeface="Arial"/>
                <a:cs typeface="Arial"/>
              </a:rPr>
              <a:t>difficult </a:t>
            </a:r>
            <a:r>
              <a:rPr sz="2400" spc="-5">
                <a:latin typeface="Arial"/>
                <a:cs typeface="Arial"/>
              </a:rPr>
              <a:t>for attackers to </a:t>
            </a:r>
            <a:r>
              <a:rPr sz="2400">
                <a:latin typeface="Arial"/>
                <a:cs typeface="Arial"/>
              </a:rPr>
              <a:t>spoof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2734" y="136303"/>
            <a:ext cx="7837866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0">
                <a:solidFill>
                  <a:srgbClr val="404040"/>
                </a:solidFill>
              </a:rPr>
              <a:t>Defending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04">
                <a:solidFill>
                  <a:srgbClr val="404040"/>
                </a:solidFill>
              </a:rPr>
              <a:t>Against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90">
                <a:solidFill>
                  <a:srgbClr val="404040"/>
                </a:solidFill>
              </a:rPr>
              <a:t>Session</a:t>
            </a:r>
            <a:r>
              <a:rPr spc="-470">
                <a:solidFill>
                  <a:srgbClr val="404040"/>
                </a:solidFill>
              </a:rPr>
              <a:t> </a:t>
            </a:r>
            <a:r>
              <a:rPr spc="-215">
                <a:solidFill>
                  <a:srgbClr val="404040"/>
                </a:solidFill>
              </a:rPr>
              <a:t>Hijacking</a:t>
            </a:r>
          </a:p>
        </p:txBody>
      </p:sp>
      <p:sp>
        <p:nvSpPr>
          <p:cNvPr id="6" name="object 6"/>
          <p:cNvSpPr/>
          <p:nvPr/>
        </p:nvSpPr>
        <p:spPr>
          <a:xfrm>
            <a:off x="6848856" y="2039111"/>
            <a:ext cx="155575" cy="695325"/>
          </a:xfrm>
          <a:custGeom>
            <a:avLst/>
            <a:gdLst/>
            <a:ahLst/>
            <a:cxnLst/>
            <a:rect l="l" t="t" r="r" b="b"/>
            <a:pathLst>
              <a:path w="155575" h="695325">
                <a:moveTo>
                  <a:pt x="0" y="0"/>
                </a:moveTo>
                <a:lnTo>
                  <a:pt x="30253" y="1017"/>
                </a:lnTo>
                <a:lnTo>
                  <a:pt x="54959" y="3793"/>
                </a:lnTo>
                <a:lnTo>
                  <a:pt x="71616" y="7911"/>
                </a:lnTo>
                <a:lnTo>
                  <a:pt x="77724" y="12953"/>
                </a:lnTo>
                <a:lnTo>
                  <a:pt x="77724" y="334518"/>
                </a:lnTo>
                <a:lnTo>
                  <a:pt x="83831" y="339560"/>
                </a:lnTo>
                <a:lnTo>
                  <a:pt x="100488" y="343678"/>
                </a:lnTo>
                <a:lnTo>
                  <a:pt x="125194" y="346454"/>
                </a:lnTo>
                <a:lnTo>
                  <a:pt x="155448" y="347472"/>
                </a:lnTo>
                <a:lnTo>
                  <a:pt x="125194" y="348489"/>
                </a:lnTo>
                <a:lnTo>
                  <a:pt x="100488" y="351265"/>
                </a:lnTo>
                <a:lnTo>
                  <a:pt x="83831" y="355383"/>
                </a:lnTo>
                <a:lnTo>
                  <a:pt x="77724" y="360425"/>
                </a:lnTo>
                <a:lnTo>
                  <a:pt x="77724" y="681990"/>
                </a:lnTo>
                <a:lnTo>
                  <a:pt x="71616" y="687032"/>
                </a:lnTo>
                <a:lnTo>
                  <a:pt x="54959" y="691150"/>
                </a:lnTo>
                <a:lnTo>
                  <a:pt x="30253" y="693926"/>
                </a:lnTo>
                <a:lnTo>
                  <a:pt x="0" y="694944"/>
                </a:lnTo>
              </a:path>
            </a:pathLst>
          </a:custGeom>
          <a:ln w="63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9347" y="2221484"/>
            <a:ext cx="3778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C00000"/>
                </a:solidFill>
                <a:latin typeface="Wingdings"/>
                <a:cs typeface="Wingdings"/>
              </a:rPr>
              <a:t></a:t>
            </a:r>
            <a:r>
              <a:rPr sz="180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Guest </a:t>
            </a:r>
            <a:r>
              <a:rPr sz="180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random </a:t>
            </a:r>
            <a:r>
              <a:rPr sz="1800" b="1" spc="-5">
                <a:solidFill>
                  <a:srgbClr val="C00000"/>
                </a:solidFill>
                <a:latin typeface="Arial"/>
                <a:cs typeface="Arial"/>
              </a:rPr>
              <a:t>48-bit number</a:t>
            </a:r>
            <a:r>
              <a:rPr sz="180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C00000"/>
                </a:solidFill>
                <a:latin typeface="Arial"/>
                <a:cs typeface="Arial"/>
              </a:rPr>
              <a:t>!!!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 indent="-379095">
              <a:lnSpc>
                <a:spcPct val="100000"/>
              </a:lnSpc>
              <a:spcBef>
                <a:spcPts val="10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t>TCP</a:t>
            </a:r>
            <a:r>
              <a:rPr spc="-50"/>
              <a:t> </a:t>
            </a:r>
            <a:r>
              <a:t>protocol</a:t>
            </a:r>
          </a:p>
          <a:p>
            <a:pPr marL="391795" indent="-379095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t>Three-way handshake</a:t>
            </a:r>
            <a:r>
              <a:rPr spc="-85"/>
              <a:t> </a:t>
            </a:r>
            <a:r>
              <a:t>protocol</a:t>
            </a:r>
          </a:p>
          <a:p>
            <a:pPr marL="391795" indent="-379095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t>TCP</a:t>
            </a:r>
            <a:r>
              <a:rPr spc="-170"/>
              <a:t> </a:t>
            </a:r>
            <a:r>
              <a:rPr spc="-5"/>
              <a:t>Attacks</a:t>
            </a:r>
          </a:p>
          <a:p>
            <a:pPr marL="668020" lvl="1" indent="-379095">
              <a:lnSpc>
                <a:spcPct val="100000"/>
              </a:lnSpc>
              <a:spcBef>
                <a:spcPts val="1060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SYN flooding</a:t>
            </a:r>
            <a:r>
              <a:rPr sz="2000" spc="-2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668020" lvl="1" indent="-379095">
              <a:lnSpc>
                <a:spcPct val="100000"/>
              </a:lnSpc>
              <a:spcBef>
                <a:spcPts val="1010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TCP </a:t>
            </a:r>
            <a:r>
              <a:rPr sz="2000" spc="-5">
                <a:latin typeface="Arial"/>
                <a:cs typeface="Arial"/>
              </a:rPr>
              <a:t>reset</a:t>
            </a:r>
            <a:r>
              <a:rPr sz="2000" spc="-6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668020" lvl="1" indent="-379095">
              <a:lnSpc>
                <a:spcPct val="100000"/>
              </a:lnSpc>
              <a:spcBef>
                <a:spcPts val="985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TCP session hijacking</a:t>
            </a:r>
            <a:r>
              <a:rPr sz="2000" spc="-8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668020" lvl="1" indent="-379095">
              <a:lnSpc>
                <a:spcPct val="100000"/>
              </a:lnSpc>
              <a:spcBef>
                <a:spcPts val="1005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The </a:t>
            </a:r>
            <a:r>
              <a:rPr sz="2000" spc="-5">
                <a:latin typeface="Arial"/>
                <a:cs typeface="Arial"/>
              </a:rPr>
              <a:t>Mitnick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1505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pc="-5"/>
              <a:t>Reverse shell</a:t>
            </a:r>
          </a:p>
          <a:p>
            <a:pPr marL="391795" indent="-379095">
              <a:lnSpc>
                <a:spcPct val="100000"/>
              </a:lnSpc>
              <a:spcBef>
                <a:spcPts val="1465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pc="-5"/>
              <a:t>Countermeasures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220"/>
              </a:spcBef>
            </a:pPr>
            <a:r>
              <a:rPr spc="-95"/>
              <a:t>NT101 </a:t>
            </a:r>
            <a:r>
              <a:rPr sz="1200" b="0" i="0">
                <a:latin typeface="Times New Roman"/>
                <a:cs typeface="Times New Roman"/>
              </a:rPr>
              <a:t>– </a:t>
            </a:r>
            <a:r>
              <a:rPr spc="85"/>
              <a:t>Network</a:t>
            </a:r>
            <a:r>
              <a:rPr spc="-130"/>
              <a:t> </a:t>
            </a:r>
            <a:r>
              <a:rPr spc="45"/>
              <a:t>Security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i="0" spc="-55">
                <a:latin typeface="Arial"/>
                <a:cs typeface="Arial"/>
              </a:rPr>
              <a:t>Winter</a:t>
            </a:r>
            <a:r>
              <a:rPr sz="1100" i="0" spc="-135">
                <a:latin typeface="Arial"/>
                <a:cs typeface="Arial"/>
              </a:rPr>
              <a:t> </a:t>
            </a:r>
            <a:r>
              <a:rPr sz="1100" i="0" spc="-15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6563" y="228600"/>
            <a:ext cx="161925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45">
                <a:solidFill>
                  <a:srgbClr val="404040"/>
                </a:solidFill>
              </a:rPr>
              <a:t>S</a:t>
            </a:r>
            <a:r>
              <a:rPr spc="-409">
                <a:solidFill>
                  <a:srgbClr val="404040"/>
                </a:solidFill>
              </a:rPr>
              <a:t>u</a:t>
            </a:r>
            <a:r>
              <a:rPr spc="-185">
                <a:solidFill>
                  <a:srgbClr val="404040"/>
                </a:solidFill>
              </a:rPr>
              <a:t>mm</a:t>
            </a:r>
            <a:r>
              <a:rPr spc="-125">
                <a:solidFill>
                  <a:srgbClr val="404040"/>
                </a:solidFill>
              </a:rPr>
              <a:t>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2733" y="860044"/>
            <a:ext cx="3910329" cy="293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5">
                <a:solidFill>
                  <a:srgbClr val="595959"/>
                </a:solidFill>
                <a:latin typeface="Century"/>
                <a:cs typeface="Century"/>
              </a:rPr>
              <a:t>What </a:t>
            </a:r>
            <a:r>
              <a:rPr sz="2200" spc="-15">
                <a:solidFill>
                  <a:srgbClr val="595959"/>
                </a:solidFill>
                <a:latin typeface="Century"/>
                <a:cs typeface="Century"/>
              </a:rPr>
              <a:t>have </a:t>
            </a:r>
            <a:r>
              <a:rPr sz="2200" spc="90">
                <a:solidFill>
                  <a:srgbClr val="595959"/>
                </a:solidFill>
                <a:latin typeface="Century"/>
                <a:cs typeface="Century"/>
              </a:rPr>
              <a:t>we</a:t>
            </a:r>
            <a:r>
              <a:rPr sz="2200" spc="-434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35">
                <a:solidFill>
                  <a:srgbClr val="595959"/>
                </a:solidFill>
                <a:latin typeface="Century"/>
                <a:cs typeface="Century"/>
              </a:rPr>
              <a:t>learned?</a:t>
            </a:r>
            <a:endParaRPr sz="2200">
              <a:latin typeface="Century"/>
              <a:cs typeface="Century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entury"/>
              <a:cs typeface="Century"/>
            </a:endParaRPr>
          </a:p>
          <a:p>
            <a:pPr marL="391795" indent="-379095">
              <a:lnSpc>
                <a:spcPct val="100000"/>
              </a:lnSpc>
              <a:spcBef>
                <a:spcPts val="5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200" spc="-10">
                <a:latin typeface="Arial"/>
                <a:cs typeface="Arial"/>
              </a:rPr>
              <a:t>Transport</a:t>
            </a:r>
            <a:r>
              <a:rPr sz="2200" spc="-5">
                <a:latin typeface="Arial"/>
                <a:cs typeface="Arial"/>
              </a:rPr>
              <a:t> layer</a:t>
            </a:r>
            <a:endParaRPr sz="22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156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200" spc="-5">
                <a:latin typeface="Arial"/>
                <a:cs typeface="Arial"/>
              </a:rPr>
              <a:t>UDP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Protocol</a:t>
            </a:r>
            <a:endParaRPr sz="2200">
              <a:latin typeface="Arial"/>
              <a:cs typeface="Arial"/>
            </a:endParaRPr>
          </a:p>
          <a:p>
            <a:pPr marL="391795" indent="-379095">
              <a:lnSpc>
                <a:spcPct val="100000"/>
              </a:lnSpc>
              <a:spcBef>
                <a:spcPts val="1460"/>
              </a:spcBef>
              <a:buClr>
                <a:srgbClr val="00B0F0"/>
              </a:buClr>
              <a:buChar char="○"/>
              <a:tabLst>
                <a:tab pos="391160" algn="l"/>
                <a:tab pos="391795" algn="l"/>
              </a:tabLst>
            </a:pPr>
            <a:r>
              <a:rPr sz="2200" spc="-5">
                <a:latin typeface="Arial"/>
                <a:cs typeface="Arial"/>
              </a:rPr>
              <a:t>UDP</a:t>
            </a:r>
            <a:r>
              <a:rPr sz="2200" spc="-17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Attacks</a:t>
            </a:r>
            <a:endParaRPr sz="2200">
              <a:latin typeface="Arial"/>
              <a:cs typeface="Arial"/>
            </a:endParaRPr>
          </a:p>
          <a:p>
            <a:pPr marL="668020" lvl="1" indent="-379730">
              <a:lnSpc>
                <a:spcPct val="100000"/>
              </a:lnSpc>
              <a:spcBef>
                <a:spcPts val="1065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UDP Ping pong</a:t>
            </a:r>
            <a:r>
              <a:rPr sz="2000" spc="-13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668020" lvl="1" indent="-379730">
              <a:lnSpc>
                <a:spcPct val="100000"/>
              </a:lnSpc>
              <a:spcBef>
                <a:spcPts val="1010"/>
              </a:spcBef>
              <a:buChar char="•"/>
              <a:tabLst>
                <a:tab pos="667385" algn="l"/>
                <a:tab pos="668020" algn="l"/>
              </a:tabLst>
            </a:pPr>
            <a:r>
              <a:rPr sz="2000">
                <a:latin typeface="Arial"/>
                <a:cs typeface="Arial"/>
              </a:rPr>
              <a:t>UDP Flooding – DoS</a:t>
            </a:r>
            <a:r>
              <a:rPr sz="2000" spc="-130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86326" y="1191617"/>
            <a:ext cx="10363200" cy="5058949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557270" indent="-266700">
              <a:lnSpc>
                <a:spcPct val="100000"/>
              </a:lnSpc>
              <a:spcBef>
                <a:spcPts val="1335"/>
              </a:spcBef>
              <a:buClr>
                <a:srgbClr val="00B0F0"/>
              </a:buClr>
              <a:buFont typeface="Arial"/>
              <a:buChar char="○"/>
              <a:tabLst>
                <a:tab pos="3557270" algn="l"/>
              </a:tabLst>
            </a:pPr>
            <a:r>
              <a:t>Lab 1: TCP </a:t>
            </a:r>
            <a:r>
              <a:rPr spc="-5"/>
              <a:t>Attack Lab</a:t>
            </a:r>
            <a:r>
              <a:rPr spc="-145"/>
              <a:t> </a:t>
            </a:r>
            <a:r>
              <a:rPr b="0" spc="-5">
                <a:latin typeface="Arial"/>
                <a:cs typeface="Arial"/>
              </a:rPr>
              <a:t>(</a:t>
            </a:r>
            <a:r>
              <a:rPr b="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b="0" spc="-5">
                <a:latin typeface="Arial"/>
                <a:cs typeface="Arial"/>
              </a:rPr>
              <a:t>)</a:t>
            </a:r>
          </a:p>
          <a:p>
            <a:pPr marL="3833495" marR="5080" lvl="1" indent="-276225">
              <a:lnSpc>
                <a:spcPct val="99400"/>
              </a:lnSpc>
              <a:spcBef>
                <a:spcPts val="1125"/>
              </a:spcBef>
              <a:buChar char="•"/>
              <a:tabLst>
                <a:tab pos="3832860" algn="l"/>
                <a:tab pos="3833495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The learning objective of this lab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for students to gain first-hand  experience on three types of attacks on </a:t>
            </a:r>
            <a:r>
              <a:rPr sz="1800" spc="-60">
                <a:solidFill>
                  <a:srgbClr val="12121E"/>
                </a:solidFill>
                <a:latin typeface="Arial"/>
                <a:cs typeface="Arial"/>
              </a:rPr>
              <a:t>TCP,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including the SYN flooding  attack,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TCP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reset attack, and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TCP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session hijacking</a:t>
            </a:r>
            <a:r>
              <a:rPr sz="1800" spc="-13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attack.</a:t>
            </a:r>
            <a:endParaRPr sz="1800">
              <a:latin typeface="Arial"/>
              <a:cs typeface="Arial"/>
            </a:endParaRPr>
          </a:p>
          <a:p>
            <a:pPr marL="3557270" indent="-266700">
              <a:lnSpc>
                <a:spcPct val="100000"/>
              </a:lnSpc>
              <a:spcBef>
                <a:spcPts val="1430"/>
              </a:spcBef>
              <a:buClr>
                <a:srgbClr val="00B0F0"/>
              </a:buClr>
              <a:buFont typeface="Arial"/>
              <a:buChar char="○"/>
              <a:tabLst>
                <a:tab pos="3557270" algn="l"/>
              </a:tabLst>
            </a:pPr>
            <a:r>
              <a:t>Lab 2: The </a:t>
            </a:r>
            <a:r>
              <a:rPr spc="-5"/>
              <a:t>Mitnick Attack </a:t>
            </a:r>
            <a:r>
              <a:t>Lab</a:t>
            </a:r>
            <a:r>
              <a:rPr spc="-125"/>
              <a:t> </a:t>
            </a:r>
            <a:r>
              <a:rPr b="0" spc="-5">
                <a:latin typeface="Arial"/>
                <a:cs typeface="Arial"/>
              </a:rPr>
              <a:t>(</a:t>
            </a:r>
            <a:r>
              <a:rPr b="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Link</a:t>
            </a:r>
            <a:r>
              <a:rPr b="0" spc="-5">
                <a:latin typeface="Arial"/>
                <a:cs typeface="Arial"/>
              </a:rPr>
              <a:t>)</a:t>
            </a:r>
          </a:p>
          <a:p>
            <a:pPr marL="3833495" lvl="1" indent="-276225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3832860" algn="l"/>
                <a:tab pos="3833495" algn="l"/>
              </a:tabLst>
            </a:pP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(optional with </a:t>
            </a:r>
            <a:r>
              <a:rPr sz="1800" b="1" spc="-30">
                <a:solidFill>
                  <a:srgbClr val="FF0000"/>
                </a:solidFill>
                <a:latin typeface="Arial"/>
                <a:cs typeface="Arial"/>
              </a:rPr>
              <a:t>.ATCL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class, mandatory with .ANTN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FF0000"/>
                </a:solidFill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  <a:p>
            <a:pPr marL="3833495" marR="17780" lvl="1" indent="-276225">
              <a:lnSpc>
                <a:spcPct val="100000"/>
              </a:lnSpc>
              <a:spcBef>
                <a:spcPts val="1055"/>
              </a:spcBef>
              <a:buChar char="•"/>
              <a:tabLst>
                <a:tab pos="3832860" algn="l"/>
                <a:tab pos="3833495" algn="l"/>
              </a:tabLst>
            </a:pP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The objective of this lab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to recreate the classic Mitnick attack,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so 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students can gain the first-hand experience on such an attack. </a:t>
            </a:r>
            <a:r>
              <a:rPr sz="1800" spc="-20">
                <a:solidFill>
                  <a:srgbClr val="12121E"/>
                </a:solidFill>
                <a:latin typeface="Arial"/>
                <a:cs typeface="Arial"/>
              </a:rPr>
              <a:t>We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will 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emulate the settings that was originally on Shimomura's computers, and  then launch the Mitnick attack to create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a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forged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TCP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session between  two of Shimomura's computers. If the attack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is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successful, </a:t>
            </a:r>
            <a:r>
              <a:rPr sz="1800">
                <a:solidFill>
                  <a:srgbClr val="12121E"/>
                </a:solidFill>
                <a:latin typeface="Arial"/>
                <a:cs typeface="Arial"/>
              </a:rPr>
              <a:t>we </a:t>
            </a:r>
            <a:r>
              <a:rPr sz="1800" spc="-5">
                <a:solidFill>
                  <a:srgbClr val="12121E"/>
                </a:solidFill>
                <a:latin typeface="Arial"/>
                <a:cs typeface="Arial"/>
              </a:rPr>
              <a:t>should be  able to run any command on Shimomura's</a:t>
            </a:r>
            <a:r>
              <a:rPr sz="1800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spc="-15">
                <a:solidFill>
                  <a:srgbClr val="12121E"/>
                </a:solidFill>
                <a:latin typeface="Arial"/>
                <a:cs typeface="Arial"/>
              </a:rPr>
              <a:t>computer.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57033"/>
            <a:ext cx="7696200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330">
                <a:solidFill>
                  <a:srgbClr val="404040"/>
                </a:solidFill>
              </a:rPr>
              <a:t>H</a:t>
            </a:r>
            <a:r>
              <a:rPr spc="-290">
                <a:solidFill>
                  <a:srgbClr val="404040"/>
                </a:solidFill>
              </a:rPr>
              <a:t>o</a:t>
            </a:r>
            <a:r>
              <a:rPr spc="-185">
                <a:solidFill>
                  <a:srgbClr val="404040"/>
                </a:solidFill>
              </a:rPr>
              <a:t>m</a:t>
            </a:r>
            <a:r>
              <a:rPr spc="-90">
                <a:solidFill>
                  <a:srgbClr val="404040"/>
                </a:solidFill>
              </a:rPr>
              <a:t>e</a:t>
            </a:r>
            <a:r>
              <a:rPr spc="70">
                <a:solidFill>
                  <a:srgbClr val="404040"/>
                </a:solidFill>
              </a:rPr>
              <a:t>w</a:t>
            </a:r>
            <a:r>
              <a:rPr spc="-235">
                <a:solidFill>
                  <a:srgbClr val="404040"/>
                </a:solidFill>
              </a:rPr>
              <a:t>o</a:t>
            </a:r>
            <a:r>
              <a:rPr spc="-160">
                <a:solidFill>
                  <a:srgbClr val="404040"/>
                </a:solidFill>
              </a:rPr>
              <a:t>r</a:t>
            </a:r>
            <a:r>
              <a:rPr spc="-25">
                <a:solidFill>
                  <a:srgbClr val="404040"/>
                </a:solidFill>
              </a:rPr>
              <a:t>k</a:t>
            </a:r>
            <a:r>
              <a:rPr lang="en-US" spc="-25">
                <a:solidFill>
                  <a:srgbClr val="404040"/>
                </a:solidFill>
              </a:rPr>
              <a:t> (Bonus points )</a:t>
            </a:r>
            <a:endParaRPr spc="-25">
              <a:solidFill>
                <a:srgbClr val="404040"/>
              </a:solidFill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-120">
                <a:solidFill>
                  <a:srgbClr val="595959"/>
                </a:solidFill>
                <a:latin typeface="Century"/>
                <a:cs typeface="Century"/>
              </a:rPr>
              <a:t>Lab</a:t>
            </a:r>
            <a:r>
              <a:rPr sz="2200" b="0" spc="-160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45">
                <a:solidFill>
                  <a:srgbClr val="595959"/>
                </a:solidFill>
                <a:latin typeface="Century"/>
                <a:cs typeface="Century"/>
              </a:rPr>
              <a:t>exercise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951" y="1657125"/>
            <a:ext cx="2488796" cy="1579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951" y="3642827"/>
            <a:ext cx="2488796" cy="1579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040" y="716787"/>
            <a:ext cx="7638415" cy="47447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420"/>
              </a:spcBef>
            </a:pPr>
            <a:r>
              <a:rPr sz="2200" spc="-40">
                <a:solidFill>
                  <a:srgbClr val="595959"/>
                </a:solidFill>
                <a:latin typeface="Century"/>
                <a:cs typeface="Century"/>
              </a:rPr>
              <a:t>Looking</a:t>
            </a:r>
            <a:r>
              <a:rPr sz="220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spc="-45">
                <a:solidFill>
                  <a:srgbClr val="595959"/>
                </a:solidFill>
                <a:latin typeface="Century"/>
                <a:cs typeface="Century"/>
              </a:rPr>
              <a:t>ahead</a:t>
            </a:r>
            <a:endParaRPr sz="220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Ready </a:t>
            </a:r>
            <a:r>
              <a:rPr sz="2200">
                <a:solidFill>
                  <a:srgbClr val="12121E"/>
                </a:solidFill>
                <a:latin typeface="Arial"/>
                <a:cs typeface="Arial"/>
              </a:rPr>
              <a:t>for next</a:t>
            </a:r>
            <a:r>
              <a:rPr sz="2200" spc="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200" spc="-5">
                <a:solidFill>
                  <a:srgbClr val="12121E"/>
                </a:solidFill>
                <a:latin typeface="Arial"/>
                <a:cs typeface="Arial"/>
              </a:rPr>
              <a:t>class:</a:t>
            </a:r>
            <a:endParaRPr sz="22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6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 spc="-30">
                <a:solidFill>
                  <a:srgbClr val="12121E"/>
                </a:solidFill>
                <a:latin typeface="Arial"/>
                <a:cs typeface="Arial"/>
              </a:rPr>
              <a:t>Tentative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topic: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Application </a:t>
            </a:r>
            <a:r>
              <a:rPr sz="2000" b="1" spc="-25">
                <a:solidFill>
                  <a:srgbClr val="12121E"/>
                </a:solidFill>
                <a:latin typeface="Arial"/>
                <a:cs typeface="Arial"/>
              </a:rPr>
              <a:t>layer, </a:t>
            </a:r>
            <a:r>
              <a:rPr sz="2000" b="1">
                <a:solidFill>
                  <a:srgbClr val="12121E"/>
                </a:solidFill>
                <a:latin typeface="Arial"/>
                <a:cs typeface="Arial"/>
              </a:rPr>
              <a:t>DNS and</a:t>
            </a:r>
            <a:r>
              <a:rPr sz="2000" b="1" spc="-5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b="1" spc="-5">
                <a:solidFill>
                  <a:srgbClr val="12121E"/>
                </a:solidFill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555625" indent="-276225">
              <a:lnSpc>
                <a:spcPct val="100000"/>
              </a:lnSpc>
              <a:spcBef>
                <a:spcPts val="1005"/>
              </a:spcBef>
              <a:buFont typeface="Wingdings"/>
              <a:buChar char=""/>
              <a:tabLst>
                <a:tab pos="555625" algn="l"/>
              </a:tabLst>
            </a:pP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Reading and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practicing </a:t>
            </a:r>
            <a:r>
              <a:rPr sz="2000">
                <a:solidFill>
                  <a:srgbClr val="12121E"/>
                </a:solidFill>
                <a:latin typeface="Arial"/>
                <a:cs typeface="Arial"/>
              </a:rPr>
              <a:t>(in</a:t>
            </a:r>
            <a:r>
              <a:rPr sz="2000" spc="-4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2000" spc="-5">
                <a:solidFill>
                  <a:srgbClr val="12121E"/>
                </a:solidFill>
                <a:latin typeface="Arial"/>
                <a:cs typeface="Arial"/>
              </a:rPr>
              <a:t>advance):</a:t>
            </a:r>
            <a:endParaRPr sz="2000">
              <a:latin typeface="Arial"/>
              <a:cs typeface="Arial"/>
            </a:endParaRPr>
          </a:p>
          <a:p>
            <a:pPr marL="822325" lvl="1" indent="-266700">
              <a:lnSpc>
                <a:spcPct val="100000"/>
              </a:lnSpc>
              <a:spcBef>
                <a:spcPts val="99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book,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Chapter</a:t>
            </a:r>
            <a:r>
              <a:rPr sz="1800" b="1" spc="-1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18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104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r>
              <a:rPr sz="1600" spc="10">
                <a:solidFill>
                  <a:srgbClr val="5ECCF3"/>
                </a:solidFill>
                <a:latin typeface="Arial"/>
                <a:cs typeface="Arial"/>
              </a:rPr>
              <a:t> 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</a:t>
            </a:r>
            <a:r>
              <a:rPr sz="1600" u="sng" spc="-10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  <a:hlinkClick r:id="rId2"/>
              </a:rPr>
              <a:t>www.handsonsecurity.net/resources.html</a:t>
            </a:r>
            <a:endParaRPr sz="1600">
              <a:latin typeface="Arial"/>
              <a:cs typeface="Arial"/>
            </a:endParaRPr>
          </a:p>
          <a:p>
            <a:pPr marL="822325" marR="5080" lvl="1" indent="-266700">
              <a:lnSpc>
                <a:spcPts val="2110"/>
              </a:lnSpc>
              <a:spcBef>
                <a:spcPts val="1085"/>
              </a:spcBef>
              <a:buFont typeface="Courier New"/>
              <a:buChar char="o"/>
              <a:tabLst>
                <a:tab pos="822325" algn="l"/>
              </a:tabLst>
            </a:pP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SEED Lab: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Local DNS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Attack Lab, Remote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Attack Lab</a:t>
            </a:r>
            <a:r>
              <a:rPr sz="1800" b="1" spc="-130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and  </a:t>
            </a:r>
            <a:r>
              <a:rPr sz="1800" b="1">
                <a:solidFill>
                  <a:srgbClr val="12121E"/>
                </a:solidFill>
                <a:latin typeface="Arial"/>
                <a:cs typeface="Arial"/>
              </a:rPr>
              <a:t>DNS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Rebinding Attack</a:t>
            </a:r>
            <a:r>
              <a:rPr sz="1800" b="1" spc="-75">
                <a:solidFill>
                  <a:srgbClr val="12121E"/>
                </a:solidFill>
                <a:latin typeface="Arial"/>
                <a:cs typeface="Arial"/>
              </a:rPr>
              <a:t> </a:t>
            </a:r>
            <a:r>
              <a:rPr sz="1800" b="1" spc="-5">
                <a:solidFill>
                  <a:srgbClr val="12121E"/>
                </a:solidFill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  <a:p>
            <a:pPr marL="1089025" lvl="2" indent="-266700">
              <a:lnSpc>
                <a:spcPct val="100000"/>
              </a:lnSpc>
              <a:spcBef>
                <a:spcPts val="980"/>
              </a:spcBef>
              <a:buFont typeface="Courier New"/>
              <a:buChar char="o"/>
              <a:tabLst>
                <a:tab pos="1089025" algn="l"/>
              </a:tabLst>
            </a:pPr>
            <a:r>
              <a:rPr sz="1600" spc="-5">
                <a:latin typeface="Arial"/>
                <a:cs typeface="Arial"/>
              </a:rPr>
              <a:t>Refs:</a:t>
            </a:r>
            <a:endParaRPr sz="1600">
              <a:latin typeface="Arial"/>
              <a:cs typeface="Arial"/>
            </a:endParaRPr>
          </a:p>
          <a:p>
            <a:pPr marL="1355725" lvl="3" indent="-266700">
              <a:lnSpc>
                <a:spcPct val="100000"/>
              </a:lnSpc>
              <a:spcBef>
                <a:spcPts val="1090"/>
              </a:spcBef>
              <a:buClr>
                <a:srgbClr val="000000"/>
              </a:buClr>
              <a:buFont typeface="Courier New"/>
              <a:buChar char="o"/>
              <a:tabLst>
                <a:tab pos="1355725" algn="l"/>
              </a:tabLst>
            </a:pPr>
            <a:r>
              <a:rPr sz="14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https://seedsecuritylabs.org/Labs_16.04/Networking/DNS_Local/</a:t>
            </a:r>
            <a:endParaRPr sz="1400">
              <a:latin typeface="Arial"/>
              <a:cs typeface="Arial"/>
            </a:endParaRPr>
          </a:p>
          <a:p>
            <a:pPr marL="1355725" lvl="3" indent="-266700">
              <a:lnSpc>
                <a:spcPct val="100000"/>
              </a:lnSpc>
              <a:spcBef>
                <a:spcPts val="910"/>
              </a:spcBef>
              <a:buClr>
                <a:srgbClr val="000000"/>
              </a:buClr>
              <a:buFont typeface="Courier New"/>
              <a:buChar char="o"/>
              <a:tabLst>
                <a:tab pos="1355725" algn="l"/>
              </a:tabLst>
            </a:pPr>
            <a:r>
              <a:rPr sz="14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https://seedsecuritylabs.org/Labs_16.04/Networking/DNS_Remote/</a:t>
            </a:r>
            <a:endParaRPr sz="1400">
              <a:latin typeface="Arial"/>
              <a:cs typeface="Arial"/>
            </a:endParaRPr>
          </a:p>
          <a:p>
            <a:pPr marL="1355725" lvl="3" indent="-266700">
              <a:lnSpc>
                <a:spcPct val="100000"/>
              </a:lnSpc>
              <a:spcBef>
                <a:spcPts val="1010"/>
              </a:spcBef>
              <a:buClr>
                <a:srgbClr val="12121E"/>
              </a:buClr>
              <a:buFont typeface="Courier New"/>
              <a:buChar char="o"/>
              <a:tabLst>
                <a:tab pos="1355725" algn="l"/>
              </a:tabLst>
            </a:pPr>
            <a:r>
              <a:rPr sz="1400" u="sng" spc="-5">
                <a:solidFill>
                  <a:srgbClr val="5ECCF3"/>
                </a:solidFill>
                <a:uFill>
                  <a:solidFill>
                    <a:srgbClr val="5ECCF3"/>
                  </a:solidFill>
                </a:uFill>
                <a:latin typeface="Arial"/>
                <a:cs typeface="Arial"/>
              </a:rPr>
              <a:t>https://seedsecuritylabs.org/Labs_16.04/Networking/DNS_Rebinding/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65"/>
              <a:t>For </a:t>
            </a:r>
            <a:r>
              <a:rPr spc="-95"/>
              <a:t>next</a:t>
            </a:r>
            <a:r>
              <a:rPr spc="-690"/>
              <a:t> </a:t>
            </a:r>
            <a:r>
              <a:rPr spc="-210"/>
              <a:t>time…</a:t>
            </a:r>
          </a:p>
        </p:txBody>
      </p:sp>
      <p:sp>
        <p:nvSpPr>
          <p:cNvPr id="4" name="object 4"/>
          <p:cNvSpPr/>
          <p:nvPr/>
        </p:nvSpPr>
        <p:spPr>
          <a:xfrm>
            <a:off x="8979130" y="777241"/>
            <a:ext cx="2498792" cy="1589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5917" y="2651075"/>
            <a:ext cx="2498792" cy="1589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79132" y="4524911"/>
            <a:ext cx="2498789" cy="1589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375" y="68578"/>
            <a:ext cx="5856667" cy="102656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-235">
                <a:solidFill>
                  <a:srgbClr val="404040"/>
                </a:solidFill>
              </a:rPr>
              <a:t>Transport </a:t>
            </a:r>
            <a:r>
              <a:rPr spc="-105">
                <a:solidFill>
                  <a:srgbClr val="404040"/>
                </a:solidFill>
              </a:rPr>
              <a:t>layer</a:t>
            </a:r>
            <a:r>
              <a:rPr spc="-680">
                <a:solidFill>
                  <a:srgbClr val="404040"/>
                </a:solidFill>
              </a:rPr>
              <a:t> </a:t>
            </a:r>
            <a:r>
              <a:rPr spc="-245">
                <a:solidFill>
                  <a:srgbClr val="404040"/>
                </a:solidFill>
              </a:rPr>
              <a:t>Protocols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200" b="0" spc="30">
                <a:solidFill>
                  <a:srgbClr val="595959"/>
                </a:solidFill>
                <a:latin typeface="Century"/>
                <a:cs typeface="Century"/>
              </a:rPr>
              <a:t>Overview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89803" y="2087816"/>
            <a:ext cx="2540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78384" y="20878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9803" y="2484056"/>
            <a:ext cx="2540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78384" y="248405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7372" y="2880297"/>
            <a:ext cx="254000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6752" y="2880297"/>
            <a:ext cx="254000" cy="25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89803" y="327653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8384" y="3276536"/>
            <a:ext cx="2540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65592"/>
              </p:ext>
            </p:extLst>
          </p:nvPr>
        </p:nvGraphicFramePr>
        <p:xfrm>
          <a:off x="3124200" y="838200"/>
          <a:ext cx="8724265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TCP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UDP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34AC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">
                          <a:latin typeface="Arial"/>
                          <a:cs typeface="Arial"/>
                        </a:rPr>
                        <a:t>Connection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3520440" algn="l"/>
                        </a:tabLst>
                      </a:pPr>
                      <a:r>
                        <a:rPr sz="2000" spc="-5">
                          <a:latin typeface="Arial"/>
                          <a:cs typeface="Arial"/>
                        </a:rPr>
                        <a:t>Connection-oriented	</a:t>
                      </a:r>
                      <a:r>
                        <a:rPr sz="2000">
                          <a:latin typeface="Arial"/>
                          <a:cs typeface="Arial"/>
                        </a:rPr>
                        <a:t>Connection-less</a:t>
                      </a: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">
                          <a:latin typeface="Arial"/>
                          <a:cs typeface="Arial"/>
                        </a:rPr>
                        <a:t>Packet</a:t>
                      </a:r>
                      <a:r>
                        <a:rPr sz="2000" b="1" spc="-25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>
                          <a:latin typeface="Arial"/>
                          <a:cs typeface="Arial"/>
                        </a:rPr>
                        <a:t>Boundary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3387090" algn="l"/>
                        </a:tabLst>
                      </a:pPr>
                      <a:r>
                        <a:rPr sz="2000" spc="-5">
                          <a:latin typeface="Arial"/>
                          <a:cs typeface="Arial"/>
                        </a:rPr>
                        <a:t>Stream-based	Maintain</a:t>
                      </a:r>
                      <a:r>
                        <a:rPr sz="2000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>
                          <a:latin typeface="Arial"/>
                          <a:cs typeface="Arial"/>
                        </a:rPr>
                        <a:t>boundary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10">
                          <a:latin typeface="Arial"/>
                          <a:cs typeface="Arial"/>
                        </a:rPr>
                        <a:t>Reliability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93980" algn="ctr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2988310" algn="l"/>
                        </a:tabLst>
                      </a:pPr>
                      <a:r>
                        <a:rPr sz="2000" spc="-750">
                          <a:latin typeface="Segoe UI Emoji"/>
                          <a:cs typeface="Segoe UI Emoji"/>
                        </a:rPr>
                        <a:t>✅	❌</a:t>
                      </a:r>
                      <a:endParaRPr sz="2000">
                        <a:latin typeface="Segoe UI Emoji"/>
                        <a:cs typeface="Segoe UI Emoji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">
                          <a:latin typeface="Arial"/>
                          <a:cs typeface="Arial"/>
                        </a:rPr>
                        <a:t>Ordering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93980" algn="ctr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2988310" algn="l"/>
                        </a:tabLst>
                      </a:pPr>
                      <a:r>
                        <a:rPr sz="2000" spc="-750">
                          <a:latin typeface="Segoe UI Emoji"/>
                          <a:cs typeface="Segoe UI Emoji"/>
                        </a:rPr>
                        <a:t>✅	❌</a:t>
                      </a:r>
                      <a:endParaRPr sz="2000">
                        <a:latin typeface="Segoe UI Emoji"/>
                        <a:cs typeface="Segoe UI Emoji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">
                          <a:latin typeface="Arial"/>
                          <a:cs typeface="Arial"/>
                        </a:rPr>
                        <a:t>Speed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44780" algn="ctr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3039110" algn="l"/>
                        </a:tabLst>
                      </a:pPr>
                      <a:r>
                        <a:rPr sz="2000" spc="-750">
                          <a:latin typeface="Segoe UI Emoji"/>
                          <a:cs typeface="Segoe UI Emoji"/>
                        </a:rPr>
                        <a:t>🐢</a:t>
                      </a:r>
                      <a:r>
                        <a:rPr sz="2000">
                          <a:latin typeface="Segoe UI Emoji"/>
                          <a:cs typeface="Segoe UI Emoji"/>
                        </a:rPr>
                        <a:t> </a:t>
                      </a:r>
                      <a:r>
                        <a:rPr sz="2000">
                          <a:latin typeface="Arial"/>
                          <a:cs typeface="Arial"/>
                        </a:rPr>
                        <a:t>slower	</a:t>
                      </a:r>
                      <a:r>
                        <a:rPr sz="2000" spc="-750">
                          <a:latin typeface="Segoe UI Emoji"/>
                          <a:cs typeface="Segoe UI Emoji"/>
                        </a:rPr>
                        <a:t>🐇</a:t>
                      </a:r>
                      <a:r>
                        <a:rPr sz="2000" spc="-5">
                          <a:latin typeface="Segoe UI Emoji"/>
                          <a:cs typeface="Segoe UI Emoji"/>
                        </a:rPr>
                        <a:t> </a:t>
                      </a:r>
                      <a:r>
                        <a:rPr sz="2000" spc="-5">
                          <a:latin typeface="Arial"/>
                          <a:cs typeface="Arial"/>
                        </a:rPr>
                        <a:t>faster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">
                          <a:latin typeface="Arial"/>
                          <a:cs typeface="Arial"/>
                        </a:rPr>
                        <a:t>Broadcast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B0F0"/>
                      </a:solidFill>
                      <a:prstDash val="solid"/>
                    </a:lnL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  <a:solidFill>
                      <a:srgbClr val="DFF5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93980" algn="ctr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2988310" algn="l"/>
                        </a:tabLst>
                      </a:pPr>
                      <a:r>
                        <a:rPr sz="2000" spc="-750">
                          <a:latin typeface="Segoe UI Emoji"/>
                          <a:cs typeface="Segoe UI Emoji"/>
                        </a:rPr>
                        <a:t>❌	✅</a:t>
                      </a:r>
                      <a:endParaRPr sz="2000">
                        <a:latin typeface="Segoe UI Emoji"/>
                        <a:cs typeface="Segoe UI Emoji"/>
                      </a:endParaRPr>
                    </a:p>
                  </a:txBody>
                  <a:tcPr marL="0" marR="0" marT="19685" marB="0">
                    <a:lnR w="9525">
                      <a:solidFill>
                        <a:srgbClr val="00B0F0"/>
                      </a:solidFill>
                      <a:prstDash val="solid"/>
                    </a:lnR>
                    <a:lnT w="9525">
                      <a:solidFill>
                        <a:srgbClr val="00B0F0"/>
                      </a:solidFill>
                      <a:prstDash val="solid"/>
                    </a:lnT>
                    <a:lnB w="9525">
                      <a:solidFill>
                        <a:srgbClr val="00B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C1C6C40-530D-457E-82F7-C9E150C71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8" y="3611880"/>
            <a:ext cx="6503643" cy="2663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27D73-6B0D-42C5-B273-B04326C4F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300" y="3796091"/>
            <a:ext cx="2796084" cy="545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E0AD0D-8588-4B26-BAA8-CF1DA515B807}"/>
              </a:ext>
            </a:extLst>
          </p:cNvPr>
          <p:cNvSpPr/>
          <p:nvPr/>
        </p:nvSpPr>
        <p:spPr>
          <a:xfrm>
            <a:off x="-76200" y="1572724"/>
            <a:ext cx="295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32629"/>
                </a:solidFill>
                <a:latin typeface="-apple-system"/>
              </a:rPr>
              <a:t>preserve application message</a:t>
            </a:r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FD9F43A-EEAF-49DD-983D-21EAA70ACFB8}"/>
              </a:ext>
            </a:extLst>
          </p:cNvPr>
          <p:cNvSpPr/>
          <p:nvPr/>
        </p:nvSpPr>
        <p:spPr bwMode="auto">
          <a:xfrm rot="10800000">
            <a:off x="2811302" y="1683761"/>
            <a:ext cx="249432" cy="18874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1525B-ACEE-4E6C-A119-5E5E6E60982D}"/>
              </a:ext>
            </a:extLst>
          </p:cNvPr>
          <p:cNvSpPr/>
          <p:nvPr/>
        </p:nvSpPr>
        <p:spPr>
          <a:xfrm>
            <a:off x="7219083" y="4991728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</a:rPr>
              <a:t>(during connection setup)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86563"/>
            <a:ext cx="11771998" cy="7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0480" y="1"/>
            <a:ext cx="12192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9793" y="3181604"/>
            <a:ext cx="319532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145"/>
              </a:lnSpc>
              <a:spcBef>
                <a:spcPts val="100"/>
              </a:spcBef>
            </a:pPr>
            <a:r>
              <a:rPr sz="5400" spc="-345">
                <a:solidFill>
                  <a:srgbClr val="FFFFFF"/>
                </a:solidFill>
                <a:latin typeface="Arial"/>
                <a:cs typeface="Arial"/>
              </a:rPr>
              <a:t>Today</a:t>
            </a:r>
            <a:r>
              <a:rPr sz="5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100">
                <a:solidFill>
                  <a:srgbClr val="FFFFFF"/>
                </a:solidFill>
                <a:latin typeface="Arial"/>
                <a:cs typeface="Arial"/>
              </a:rPr>
              <a:t>end,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ts val="6145"/>
              </a:lnSpc>
            </a:pPr>
            <a:r>
              <a:rPr sz="5400" b="1" spc="-380">
                <a:solidFill>
                  <a:srgbClr val="FFFFFF"/>
                </a:solidFill>
                <a:latin typeface="Arial"/>
                <a:cs typeface="Arial"/>
              </a:rPr>
              <a:t>Congrats!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2496" y="4845050"/>
            <a:ext cx="3571782" cy="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8200" y="58064"/>
            <a:ext cx="9753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spc="-605">
                <a:solidFill>
                  <a:srgbClr val="404040"/>
                </a:solidFill>
                <a:latin typeface="Arial"/>
                <a:cs typeface="Arial"/>
              </a:rPr>
              <a:t>UDP</a:t>
            </a:r>
            <a:r>
              <a:rPr sz="4000" b="1" spc="-6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000" b="1" spc="-355">
                <a:solidFill>
                  <a:srgbClr val="404040"/>
                </a:solidFill>
                <a:latin typeface="Arial"/>
                <a:cs typeface="Arial"/>
              </a:rPr>
              <a:t>Protocol</a:t>
            </a:r>
            <a:r>
              <a:rPr lang="en-US" sz="4000" b="1" spc="-3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4000" b="1" spc="-245">
                <a:solidFill>
                  <a:srgbClr val="C00000"/>
                </a:solidFill>
                <a:cs typeface="Arial"/>
              </a:rPr>
              <a:t>and</a:t>
            </a:r>
            <a:r>
              <a:rPr lang="en-US" sz="4000" b="1" spc="-545">
                <a:solidFill>
                  <a:srgbClr val="C00000"/>
                </a:solidFill>
                <a:cs typeface="Arial"/>
              </a:rPr>
              <a:t> </a:t>
            </a:r>
            <a:r>
              <a:rPr lang="en-US" sz="4000" b="1" spc="-245">
                <a:solidFill>
                  <a:srgbClr val="C00000"/>
                </a:solidFill>
                <a:cs typeface="Arial"/>
              </a:rPr>
              <a:t>Attacks</a:t>
            </a:r>
            <a:endParaRPr lang="en-US" sz="400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99112" y="1462996"/>
            <a:ext cx="6990240" cy="3932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B8EEED-1B46-4FF0-B12D-68B740BF1EE9}"/>
              </a:ext>
            </a:extLst>
          </p:cNvPr>
          <p:cNvSpPr/>
          <p:nvPr/>
        </p:nvSpPr>
        <p:spPr>
          <a:xfrm>
            <a:off x="1014663" y="685800"/>
            <a:ext cx="8382000" cy="638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3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 spc="-10">
                <a:cs typeface="Arial"/>
              </a:rPr>
              <a:t>Transport</a:t>
            </a:r>
            <a:r>
              <a:rPr lang="en-US" sz="2600" b="1" spc="-25">
                <a:cs typeface="Arial"/>
              </a:rPr>
              <a:t> </a:t>
            </a:r>
            <a:r>
              <a:rPr lang="en-US" sz="2600" b="1">
                <a:cs typeface="Arial"/>
              </a:rPr>
              <a:t>Layer </a:t>
            </a:r>
            <a:r>
              <a:rPr lang="en-US" sz="2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(review)</a:t>
            </a:r>
            <a:endParaRPr lang="en-US" sz="2600" b="1"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>
                <a:solidFill>
                  <a:srgbClr val="FF0000"/>
                </a:solidFill>
                <a:cs typeface="Arial"/>
              </a:rPr>
              <a:t>UDP </a:t>
            </a:r>
            <a:r>
              <a:rPr lang="en-US" sz="2600" b="1" spc="-5">
                <a:solidFill>
                  <a:srgbClr val="FF0000"/>
                </a:solidFill>
                <a:cs typeface="Arial"/>
              </a:rPr>
              <a:t>Protocol </a:t>
            </a:r>
            <a:r>
              <a:rPr lang="en-US" sz="2600" b="1">
                <a:solidFill>
                  <a:srgbClr val="FF0000"/>
                </a:solidFill>
                <a:cs typeface="Arial"/>
              </a:rPr>
              <a:t>and</a:t>
            </a:r>
            <a:r>
              <a:rPr lang="en-US" sz="2600" b="1" spc="-95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spc="-5">
                <a:solidFill>
                  <a:srgbClr val="FF0000"/>
                </a:solidFill>
                <a:cs typeface="Arial"/>
              </a:rPr>
              <a:t>attacks</a:t>
            </a:r>
          </a:p>
          <a:p>
            <a:pPr marL="745490" lvl="1" indent="-457200">
              <a:spcBef>
                <a:spcPts val="1065"/>
              </a:spcBef>
              <a:buFont typeface="Wingdings" panose="05000000000000000000" pitchFamily="2" charset="2"/>
              <a:buChar char="q"/>
              <a:tabLst>
                <a:tab pos="667385" algn="l"/>
                <a:tab pos="668020" algn="l"/>
              </a:tabLst>
            </a:pPr>
            <a:r>
              <a:rPr lang="en-US" sz="2600">
                <a:solidFill>
                  <a:srgbClr val="FF0000"/>
                </a:solidFill>
                <a:cs typeface="Arial"/>
              </a:rPr>
              <a:t>UDP Ping pong</a:t>
            </a:r>
            <a:r>
              <a:rPr lang="en-US" sz="2600" spc="-13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spc="-5">
                <a:solidFill>
                  <a:srgbClr val="FF0000"/>
                </a:solidFill>
                <a:cs typeface="Arial"/>
              </a:rPr>
              <a:t>attacks</a:t>
            </a:r>
          </a:p>
          <a:p>
            <a:pPr marL="745490" lvl="1" indent="-457200">
              <a:spcBef>
                <a:spcPts val="1065"/>
              </a:spcBef>
              <a:buFont typeface="Wingdings" panose="05000000000000000000" pitchFamily="2" charset="2"/>
              <a:buChar char="q"/>
              <a:tabLst>
                <a:tab pos="667385" algn="l"/>
                <a:tab pos="668020" algn="l"/>
              </a:tabLst>
            </a:pPr>
            <a:r>
              <a:rPr lang="en-US" sz="2600">
                <a:solidFill>
                  <a:srgbClr val="FF0000"/>
                </a:solidFill>
                <a:cs typeface="Arial"/>
              </a:rPr>
              <a:t>UDP Flooding – DoS</a:t>
            </a:r>
            <a:r>
              <a:rPr lang="en-US" sz="2600" spc="-13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spc="-5">
                <a:solidFill>
                  <a:srgbClr val="FF0000"/>
                </a:solidFill>
                <a:cs typeface="Arial"/>
              </a:rPr>
              <a:t>attacks</a:t>
            </a:r>
            <a:endParaRPr lang="en-US" sz="2600">
              <a:solidFill>
                <a:srgbClr val="FF0000"/>
              </a:solidFill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>
                <a:cs typeface="Arial"/>
              </a:rPr>
              <a:t>TCP </a:t>
            </a:r>
            <a:r>
              <a:rPr lang="en-US" sz="2600" b="1" spc="-5">
                <a:cs typeface="Arial"/>
              </a:rPr>
              <a:t>Protocol </a:t>
            </a:r>
            <a:r>
              <a:rPr lang="en-US" sz="2600" b="1">
                <a:cs typeface="Arial"/>
              </a:rPr>
              <a:t>and</a:t>
            </a:r>
            <a:r>
              <a:rPr lang="en-US" sz="2600" b="1" spc="-100">
                <a:cs typeface="Arial"/>
              </a:rPr>
              <a:t> </a:t>
            </a:r>
            <a:r>
              <a:rPr lang="en-US" sz="2600" b="1" spc="-5">
                <a:cs typeface="Arial"/>
              </a:rPr>
              <a:t>attacks</a:t>
            </a:r>
            <a:endParaRPr lang="en-US" sz="2600" b="1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SYN</a:t>
            </a:r>
            <a:r>
              <a:rPr lang="en-US" sz="2600" spc="-55">
                <a:cs typeface="Arial"/>
              </a:rPr>
              <a:t> </a:t>
            </a:r>
            <a:r>
              <a:rPr lang="en-US" sz="2600" spc="-5">
                <a:cs typeface="Arial"/>
              </a:rPr>
              <a:t>Flooding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2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</a:t>
            </a:r>
            <a:r>
              <a:rPr lang="en-US" sz="2600" spc="-5">
                <a:cs typeface="Arial"/>
              </a:rPr>
              <a:t>Reset</a:t>
            </a:r>
            <a:r>
              <a:rPr lang="en-US" sz="2600" spc="-150">
                <a:cs typeface="Arial"/>
              </a:rPr>
              <a:t> </a:t>
            </a:r>
            <a:r>
              <a:rPr lang="en-US" sz="2600" spc="-5">
                <a:cs typeface="Arial"/>
              </a:rPr>
              <a:t>Attack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50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>
                <a:cs typeface="Arial"/>
              </a:rPr>
              <a:t>TCP </a:t>
            </a:r>
            <a:r>
              <a:rPr lang="en-US" sz="2600" spc="-5">
                <a:cs typeface="Arial"/>
              </a:rPr>
              <a:t>Session</a:t>
            </a:r>
            <a:r>
              <a:rPr lang="en-US" sz="2600" spc="-65">
                <a:cs typeface="Arial"/>
              </a:rPr>
              <a:t> </a:t>
            </a:r>
            <a:r>
              <a:rPr lang="en-US" sz="2600" spc="-5">
                <a:cs typeface="Arial"/>
              </a:rPr>
              <a:t>Hijacking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 spc="-5">
                <a:cs typeface="Arial"/>
              </a:rPr>
              <a:t>Reverse</a:t>
            </a:r>
            <a:r>
              <a:rPr lang="en-US" sz="2600" spc="-10">
                <a:cs typeface="Arial"/>
              </a:rPr>
              <a:t> </a:t>
            </a:r>
            <a:r>
              <a:rPr lang="en-US" sz="2600" spc="-5">
                <a:cs typeface="Arial"/>
              </a:rPr>
              <a:t>Shell</a:t>
            </a:r>
            <a:endParaRPr lang="en-US" sz="2600">
              <a:cs typeface="Arial"/>
            </a:endParaRPr>
          </a:p>
          <a:p>
            <a:pPr marL="812800" lvl="1" indent="-342900">
              <a:lnSpc>
                <a:spcPct val="130000"/>
              </a:lnSpc>
              <a:spcBef>
                <a:spcPts val="25"/>
              </a:spcBef>
              <a:buFont typeface="Wingdings"/>
              <a:buChar char=""/>
              <a:tabLst>
                <a:tab pos="812165" algn="l"/>
                <a:tab pos="812800" algn="l"/>
              </a:tabLst>
            </a:pPr>
            <a:r>
              <a:rPr lang="en-US" sz="2600" spc="-5">
                <a:cs typeface="Arial"/>
              </a:rPr>
              <a:t>The Mitnick</a:t>
            </a:r>
            <a:r>
              <a:rPr lang="en-US" sz="2600" spc="-110">
                <a:cs typeface="Arial"/>
              </a:rPr>
              <a:t> </a:t>
            </a:r>
            <a:r>
              <a:rPr lang="en-US" sz="2600" spc="-5">
                <a:cs typeface="Arial"/>
              </a:rPr>
              <a:t>Attack</a:t>
            </a:r>
            <a:endParaRPr lang="en-US" sz="2600">
              <a:cs typeface="Arial"/>
            </a:endParaRPr>
          </a:p>
          <a:p>
            <a:pPr marL="469900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US" sz="2600" b="1" spc="-5">
                <a:cs typeface="Arial"/>
              </a:rPr>
              <a:t>Countermeasures</a:t>
            </a:r>
            <a:endParaRPr lang="en-US" sz="2600" b="1">
              <a:cs typeface="Arial"/>
            </a:endParaRPr>
          </a:p>
          <a:p>
            <a:pPr marL="469900" indent="-457200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endParaRPr lang="en-US" sz="2600" b="1" spc="-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24031"/>
            <a:ext cx="3119120" cy="9486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50" spc="-360">
                <a:solidFill>
                  <a:srgbClr val="404040"/>
                </a:solidFill>
              </a:rPr>
              <a:t>UDP </a:t>
            </a:r>
            <a:r>
              <a:rPr lang="en-US" sz="2850" spc="-360">
                <a:solidFill>
                  <a:srgbClr val="404040"/>
                </a:solidFill>
              </a:rPr>
              <a:t> </a:t>
            </a:r>
            <a:r>
              <a:rPr sz="2850" spc="-185">
                <a:solidFill>
                  <a:srgbClr val="404040"/>
                </a:solidFill>
              </a:rPr>
              <a:t>segment</a:t>
            </a:r>
            <a:r>
              <a:rPr sz="2850" spc="-535">
                <a:solidFill>
                  <a:srgbClr val="404040"/>
                </a:solidFill>
              </a:rPr>
              <a:t> </a:t>
            </a:r>
            <a:r>
              <a:rPr lang="en-US" sz="2850" spc="-535">
                <a:solidFill>
                  <a:srgbClr val="404040"/>
                </a:solidFill>
              </a:rPr>
              <a:t> </a:t>
            </a:r>
            <a:r>
              <a:rPr sz="2850" spc="-195">
                <a:solidFill>
                  <a:srgbClr val="404040"/>
                </a:solidFill>
              </a:rPr>
              <a:t>header</a:t>
            </a:r>
            <a:endParaRPr sz="2850"/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b="0" spc="-130">
                <a:solidFill>
                  <a:srgbClr val="595959"/>
                </a:solidFill>
                <a:latin typeface="Century"/>
                <a:cs typeface="Century"/>
              </a:rPr>
              <a:t>UDP</a:t>
            </a:r>
            <a:r>
              <a:rPr sz="2200" b="0" spc="-145">
                <a:solidFill>
                  <a:srgbClr val="595959"/>
                </a:solidFill>
                <a:latin typeface="Century"/>
                <a:cs typeface="Century"/>
              </a:rPr>
              <a:t> </a:t>
            </a:r>
            <a:r>
              <a:rPr sz="2200" b="0" spc="-25">
                <a:solidFill>
                  <a:srgbClr val="595959"/>
                </a:solidFill>
                <a:latin typeface="Century"/>
                <a:cs typeface="Century"/>
              </a:rPr>
              <a:t>header</a:t>
            </a:r>
            <a:endParaRPr sz="2200">
              <a:latin typeface="Century"/>
              <a:cs typeface="Century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02298" y="2017712"/>
            <a:ext cx="3324225" cy="3200400"/>
          </a:xfrm>
          <a:custGeom>
            <a:avLst/>
            <a:gdLst/>
            <a:ahLst/>
            <a:cxnLst/>
            <a:rect l="l" t="t" r="r" b="b"/>
            <a:pathLst>
              <a:path w="3324225" h="3200400">
                <a:moveTo>
                  <a:pt x="0" y="0"/>
                </a:moveTo>
                <a:lnTo>
                  <a:pt x="3324225" y="0"/>
                </a:lnTo>
                <a:lnTo>
                  <a:pt x="3324225" y="3200400"/>
                </a:lnTo>
                <a:lnTo>
                  <a:pt x="0" y="3200400"/>
                </a:lnTo>
                <a:lnTo>
                  <a:pt x="0" y="0"/>
                </a:lnTo>
                <a:close/>
              </a:path>
            </a:pathLst>
          </a:custGeom>
          <a:ln w="349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773" y="2417761"/>
            <a:ext cx="3329304" cy="0"/>
          </a:xfrm>
          <a:custGeom>
            <a:avLst/>
            <a:gdLst/>
            <a:ahLst/>
            <a:cxnLst/>
            <a:rect l="l" t="t" r="r" b="b"/>
            <a:pathLst>
              <a:path w="3329304">
                <a:moveTo>
                  <a:pt x="0" y="1"/>
                </a:moveTo>
                <a:lnTo>
                  <a:pt x="332898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3248" y="2817811"/>
            <a:ext cx="3324225" cy="0"/>
          </a:xfrm>
          <a:custGeom>
            <a:avLst/>
            <a:gdLst/>
            <a:ahLst/>
            <a:cxnLst/>
            <a:rect l="l" t="t" r="r" b="b"/>
            <a:pathLst>
              <a:path w="3324225">
                <a:moveTo>
                  <a:pt x="0" y="1"/>
                </a:moveTo>
                <a:lnTo>
                  <a:pt x="332422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0598" y="2017713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5">
                <a:moveTo>
                  <a:pt x="0" y="395287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7761" y="1750711"/>
            <a:ext cx="1200785" cy="76200"/>
          </a:xfrm>
          <a:custGeom>
            <a:avLst/>
            <a:gdLst/>
            <a:ahLst/>
            <a:cxnLst/>
            <a:rect l="l" t="t" r="r" b="b"/>
            <a:pathLst>
              <a:path w="1200784" h="76200">
                <a:moveTo>
                  <a:pt x="1123950" y="47624"/>
                </a:moveTo>
                <a:lnTo>
                  <a:pt x="1123836" y="76198"/>
                </a:lnTo>
                <a:lnTo>
                  <a:pt x="1181454" y="47674"/>
                </a:lnTo>
                <a:lnTo>
                  <a:pt x="1136649" y="47674"/>
                </a:lnTo>
                <a:lnTo>
                  <a:pt x="1123950" y="47624"/>
                </a:lnTo>
                <a:close/>
              </a:path>
              <a:path w="1200784" h="76200">
                <a:moveTo>
                  <a:pt x="1124025" y="28574"/>
                </a:moveTo>
                <a:lnTo>
                  <a:pt x="1123950" y="47624"/>
                </a:lnTo>
                <a:lnTo>
                  <a:pt x="1136649" y="47674"/>
                </a:lnTo>
                <a:lnTo>
                  <a:pt x="1136726" y="28624"/>
                </a:lnTo>
                <a:lnTo>
                  <a:pt x="1124025" y="28574"/>
                </a:lnTo>
                <a:close/>
              </a:path>
              <a:path w="1200784" h="76200">
                <a:moveTo>
                  <a:pt x="1124139" y="0"/>
                </a:moveTo>
                <a:lnTo>
                  <a:pt x="1124025" y="28574"/>
                </a:lnTo>
                <a:lnTo>
                  <a:pt x="1136726" y="28624"/>
                </a:lnTo>
                <a:lnTo>
                  <a:pt x="1136649" y="47674"/>
                </a:lnTo>
                <a:lnTo>
                  <a:pt x="1181454" y="47674"/>
                </a:lnTo>
                <a:lnTo>
                  <a:pt x="1200186" y="38400"/>
                </a:lnTo>
                <a:lnTo>
                  <a:pt x="1124139" y="0"/>
                </a:lnTo>
                <a:close/>
              </a:path>
              <a:path w="1200784" h="76200">
                <a:moveTo>
                  <a:pt x="74" y="24113"/>
                </a:moveTo>
                <a:lnTo>
                  <a:pt x="0" y="43163"/>
                </a:lnTo>
                <a:lnTo>
                  <a:pt x="1123950" y="47624"/>
                </a:lnTo>
                <a:lnTo>
                  <a:pt x="1124025" y="28574"/>
                </a:lnTo>
                <a:lnTo>
                  <a:pt x="74" y="24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8012" y="1755773"/>
            <a:ext cx="1129030" cy="76200"/>
          </a:xfrm>
          <a:custGeom>
            <a:avLst/>
            <a:gdLst/>
            <a:ahLst/>
            <a:cxnLst/>
            <a:rect l="l" t="t" r="r" b="b"/>
            <a:pathLst>
              <a:path w="11290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129029" h="76200">
                <a:moveTo>
                  <a:pt x="76200" y="28575"/>
                </a:moveTo>
                <a:lnTo>
                  <a:pt x="76200" y="47625"/>
                </a:lnTo>
                <a:lnTo>
                  <a:pt x="1128711" y="47626"/>
                </a:lnTo>
                <a:lnTo>
                  <a:pt x="1128711" y="28576"/>
                </a:lnTo>
                <a:lnTo>
                  <a:pt x="76200" y="28575"/>
                </a:lnTo>
                <a:close/>
              </a:path>
              <a:path w="1129029" h="76200">
                <a:moveTo>
                  <a:pt x="63500" y="28575"/>
                </a:move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63500" y="28575"/>
                </a:lnTo>
                <a:close/>
              </a:path>
              <a:path w="1129029" h="76200">
                <a:moveTo>
                  <a:pt x="76200" y="28575"/>
                </a:moveTo>
                <a:lnTo>
                  <a:pt x="63500" y="28575"/>
                </a:lnTo>
                <a:lnTo>
                  <a:pt x="762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19761" y="3409188"/>
            <a:ext cx="3289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940" marR="1158240" algn="ctr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Tahoma"/>
                <a:cs typeface="Tahoma"/>
              </a:rPr>
              <a:t>a</a:t>
            </a:r>
            <a:r>
              <a:rPr sz="2000" spc="-10">
                <a:latin typeface="Tahoma"/>
                <a:cs typeface="Tahoma"/>
              </a:rPr>
              <a:t>pp</a:t>
            </a:r>
            <a:r>
              <a:rPr sz="2000" spc="5">
                <a:latin typeface="Tahoma"/>
                <a:cs typeface="Tahoma"/>
              </a:rPr>
              <a:t>li</a:t>
            </a:r>
            <a:r>
              <a:rPr sz="2000">
                <a:latin typeface="Tahoma"/>
                <a:cs typeface="Tahoma"/>
              </a:rPr>
              <a:t>ca</a:t>
            </a:r>
            <a:r>
              <a:rPr sz="2000" spc="5">
                <a:latin typeface="Tahoma"/>
                <a:cs typeface="Tahoma"/>
              </a:rPr>
              <a:t>ti</a:t>
            </a:r>
            <a:r>
              <a:rPr sz="2000">
                <a:latin typeface="Tahoma"/>
                <a:cs typeface="Tahoma"/>
              </a:rPr>
              <a:t>on  </a:t>
            </a:r>
            <a:r>
              <a:rPr sz="2000" spc="-5">
                <a:latin typeface="Tahoma"/>
                <a:cs typeface="Tahoma"/>
              </a:rPr>
              <a:t>data  (payload)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3948" y="5298947"/>
            <a:ext cx="2395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>
                <a:latin typeface="Arial"/>
                <a:cs typeface="Arial"/>
              </a:rPr>
              <a:t>UDP </a:t>
            </a:r>
            <a:r>
              <a:rPr sz="2000" spc="-5">
                <a:latin typeface="Arial"/>
                <a:cs typeface="Arial"/>
              </a:rPr>
              <a:t>segment</a:t>
            </a:r>
            <a:r>
              <a:rPr sz="2000" spc="-6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40598" y="2427288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5">
                <a:moveTo>
                  <a:pt x="0" y="395287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19761" y="1586484"/>
            <a:ext cx="328930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047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latin typeface="Tahoma"/>
                <a:cs typeface="Tahoma"/>
              </a:rPr>
              <a:t>32</a:t>
            </a:r>
            <a:r>
              <a:rPr sz="2000" spc="-10">
                <a:latin typeface="Tahoma"/>
                <a:cs typeface="Tahoma"/>
              </a:rPr>
              <a:t> </a:t>
            </a:r>
            <a:r>
              <a:rPr sz="2000" spc="-5">
                <a:latin typeface="Tahoma"/>
                <a:cs typeface="Tahoma"/>
              </a:rPr>
              <a:t>bits</a:t>
            </a:r>
            <a:endParaRPr sz="2000">
              <a:latin typeface="Tahoma"/>
              <a:cs typeface="Tahoma"/>
            </a:endParaRPr>
          </a:p>
          <a:p>
            <a:pPr marL="456565" marR="236854" indent="-342900">
              <a:lnSpc>
                <a:spcPct val="142200"/>
              </a:lnSpc>
              <a:spcBef>
                <a:spcPts val="440"/>
              </a:spcBef>
              <a:tabLst>
                <a:tab pos="1899920" algn="l"/>
                <a:tab pos="2002789" algn="l"/>
              </a:tabLst>
            </a:pPr>
            <a:r>
              <a:rPr sz="1800" spc="-5">
                <a:latin typeface="Tahoma"/>
                <a:cs typeface="Tahoma"/>
              </a:rPr>
              <a:t>source</a:t>
            </a:r>
            <a:r>
              <a:rPr sz="1800">
                <a:latin typeface="Tahoma"/>
                <a:cs typeface="Tahoma"/>
              </a:rPr>
              <a:t> </a:t>
            </a:r>
            <a:r>
              <a:rPr sz="1800" spc="-5">
                <a:latin typeface="Tahoma"/>
                <a:cs typeface="Tahoma"/>
              </a:rPr>
              <a:t>port</a:t>
            </a:r>
            <a:r>
              <a:rPr sz="1800">
                <a:latin typeface="Tahoma"/>
                <a:cs typeface="Tahoma"/>
              </a:rPr>
              <a:t> #	dest port</a:t>
            </a:r>
            <a:r>
              <a:rPr sz="1800" spc="-105">
                <a:latin typeface="Tahoma"/>
                <a:cs typeface="Tahoma"/>
              </a:rPr>
              <a:t> </a:t>
            </a:r>
            <a:r>
              <a:rPr sz="1800">
                <a:latin typeface="Tahoma"/>
                <a:cs typeface="Tahoma"/>
              </a:rPr>
              <a:t>#  </a:t>
            </a:r>
            <a:r>
              <a:rPr sz="1800" spc="-5">
                <a:latin typeface="Tahoma"/>
                <a:cs typeface="Tahoma"/>
              </a:rPr>
              <a:t>length		</a:t>
            </a:r>
            <a:r>
              <a:rPr sz="2700" spc="-15" baseline="1543">
                <a:latin typeface="Tahoma"/>
                <a:cs typeface="Tahoma"/>
              </a:rPr>
              <a:t>checksum</a:t>
            </a:r>
            <a:endParaRPr sz="2700" baseline="1543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3937" y="3440683"/>
            <a:ext cx="1816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 algn="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length, </a:t>
            </a:r>
            <a:r>
              <a:rPr sz="1800">
                <a:latin typeface="Arial"/>
                <a:cs typeface="Arial"/>
              </a:rPr>
              <a:t>in</a:t>
            </a:r>
            <a:r>
              <a:rPr sz="1800" spc="-5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bytes</a:t>
            </a:r>
            <a:r>
              <a:rPr sz="1800" spc="-3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of </a:t>
            </a:r>
            <a:r>
              <a:rPr sz="1800">
                <a:latin typeface="Arial"/>
                <a:cs typeface="Arial"/>
              </a:rPr>
              <a:t> UDP</a:t>
            </a:r>
            <a:r>
              <a:rPr sz="1800" spc="-9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segment, </a:t>
            </a:r>
            <a:r>
              <a:rPr sz="180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including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2136" y="2591013"/>
            <a:ext cx="3117215" cy="1300480"/>
          </a:xfrm>
          <a:custGeom>
            <a:avLst/>
            <a:gdLst/>
            <a:ahLst/>
            <a:cxnLst/>
            <a:rect l="l" t="t" r="r" b="b"/>
            <a:pathLst>
              <a:path w="3117215" h="1300479">
                <a:moveTo>
                  <a:pt x="74067" y="26412"/>
                </a:moveTo>
                <a:lnTo>
                  <a:pt x="66797" y="44020"/>
                </a:lnTo>
                <a:lnTo>
                  <a:pt x="3109521" y="1300336"/>
                </a:lnTo>
                <a:lnTo>
                  <a:pt x="3116792" y="1282727"/>
                </a:lnTo>
                <a:lnTo>
                  <a:pt x="74067" y="26412"/>
                </a:lnTo>
                <a:close/>
              </a:path>
              <a:path w="3117215" h="1300479">
                <a:moveTo>
                  <a:pt x="84973" y="0"/>
                </a:moveTo>
                <a:lnTo>
                  <a:pt x="0" y="6135"/>
                </a:lnTo>
                <a:lnTo>
                  <a:pt x="55891" y="70432"/>
                </a:lnTo>
                <a:lnTo>
                  <a:pt x="66797" y="44020"/>
                </a:lnTo>
                <a:lnTo>
                  <a:pt x="55060" y="39174"/>
                </a:lnTo>
                <a:lnTo>
                  <a:pt x="62331" y="21567"/>
                </a:lnTo>
                <a:lnTo>
                  <a:pt x="76068" y="21567"/>
                </a:lnTo>
                <a:lnTo>
                  <a:pt x="84973" y="0"/>
                </a:lnTo>
                <a:close/>
              </a:path>
              <a:path w="3117215" h="1300479">
                <a:moveTo>
                  <a:pt x="62331" y="21567"/>
                </a:moveTo>
                <a:lnTo>
                  <a:pt x="55060" y="39174"/>
                </a:lnTo>
                <a:lnTo>
                  <a:pt x="66797" y="44020"/>
                </a:lnTo>
                <a:lnTo>
                  <a:pt x="74067" y="26412"/>
                </a:lnTo>
                <a:lnTo>
                  <a:pt x="62331" y="21567"/>
                </a:lnTo>
                <a:close/>
              </a:path>
              <a:path w="3117215" h="1300479">
                <a:moveTo>
                  <a:pt x="76068" y="21567"/>
                </a:moveTo>
                <a:lnTo>
                  <a:pt x="62331" y="21567"/>
                </a:lnTo>
                <a:lnTo>
                  <a:pt x="74067" y="26412"/>
                </a:lnTo>
                <a:lnTo>
                  <a:pt x="76068" y="21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95141" y="1957213"/>
            <a:ext cx="2098040" cy="534670"/>
          </a:xfrm>
          <a:custGeom>
            <a:avLst/>
            <a:gdLst/>
            <a:ahLst/>
            <a:cxnLst/>
            <a:rect l="l" t="t" r="r" b="b"/>
            <a:pathLst>
              <a:path w="2098040" h="534669">
                <a:moveTo>
                  <a:pt x="0" y="267234"/>
                </a:moveTo>
                <a:lnTo>
                  <a:pt x="21310" y="213377"/>
                </a:lnTo>
                <a:lnTo>
                  <a:pt x="57894" y="179458"/>
                </a:lnTo>
                <a:lnTo>
                  <a:pt x="110921" y="147500"/>
                </a:lnTo>
                <a:lnTo>
                  <a:pt x="179141" y="117821"/>
                </a:lnTo>
                <a:lnTo>
                  <a:pt x="218558" y="103935"/>
                </a:lnTo>
                <a:lnTo>
                  <a:pt x="261305" y="90738"/>
                </a:lnTo>
                <a:lnTo>
                  <a:pt x="307225" y="78271"/>
                </a:lnTo>
                <a:lnTo>
                  <a:pt x="356163" y="66572"/>
                </a:lnTo>
                <a:lnTo>
                  <a:pt x="407962" y="55681"/>
                </a:lnTo>
                <a:lnTo>
                  <a:pt x="462465" y="45639"/>
                </a:lnTo>
                <a:lnTo>
                  <a:pt x="519517" y="36485"/>
                </a:lnTo>
                <a:lnTo>
                  <a:pt x="578961" y="28259"/>
                </a:lnTo>
                <a:lnTo>
                  <a:pt x="640642" y="21000"/>
                </a:lnTo>
                <a:lnTo>
                  <a:pt x="704402" y="14749"/>
                </a:lnTo>
                <a:lnTo>
                  <a:pt x="770086" y="9545"/>
                </a:lnTo>
                <a:lnTo>
                  <a:pt x="837538" y="5429"/>
                </a:lnTo>
                <a:lnTo>
                  <a:pt x="906600" y="2439"/>
                </a:lnTo>
                <a:lnTo>
                  <a:pt x="977118" y="616"/>
                </a:lnTo>
                <a:lnTo>
                  <a:pt x="1048935" y="0"/>
                </a:lnTo>
                <a:lnTo>
                  <a:pt x="1120751" y="616"/>
                </a:lnTo>
                <a:lnTo>
                  <a:pt x="1191269" y="2439"/>
                </a:lnTo>
                <a:lnTo>
                  <a:pt x="1260332" y="5429"/>
                </a:lnTo>
                <a:lnTo>
                  <a:pt x="1327783" y="9545"/>
                </a:lnTo>
                <a:lnTo>
                  <a:pt x="1393467" y="14749"/>
                </a:lnTo>
                <a:lnTo>
                  <a:pt x="1457227" y="21000"/>
                </a:lnTo>
                <a:lnTo>
                  <a:pt x="1518908" y="28259"/>
                </a:lnTo>
                <a:lnTo>
                  <a:pt x="1578352" y="36485"/>
                </a:lnTo>
                <a:lnTo>
                  <a:pt x="1635404" y="45639"/>
                </a:lnTo>
                <a:lnTo>
                  <a:pt x="1689908" y="55681"/>
                </a:lnTo>
                <a:lnTo>
                  <a:pt x="1741706" y="66572"/>
                </a:lnTo>
                <a:lnTo>
                  <a:pt x="1790644" y="78271"/>
                </a:lnTo>
                <a:lnTo>
                  <a:pt x="1836564" y="90738"/>
                </a:lnTo>
                <a:lnTo>
                  <a:pt x="1879311" y="103935"/>
                </a:lnTo>
                <a:lnTo>
                  <a:pt x="1918728" y="117821"/>
                </a:lnTo>
                <a:lnTo>
                  <a:pt x="1954659" y="132356"/>
                </a:lnTo>
                <a:lnTo>
                  <a:pt x="2015439" y="163214"/>
                </a:lnTo>
                <a:lnTo>
                  <a:pt x="2060401" y="196193"/>
                </a:lnTo>
                <a:lnTo>
                  <a:pt x="2088294" y="230972"/>
                </a:lnTo>
                <a:lnTo>
                  <a:pt x="2097870" y="267234"/>
                </a:lnTo>
                <a:lnTo>
                  <a:pt x="2095450" y="285531"/>
                </a:lnTo>
                <a:lnTo>
                  <a:pt x="2076559" y="321091"/>
                </a:lnTo>
                <a:lnTo>
                  <a:pt x="2039975" y="355010"/>
                </a:lnTo>
                <a:lnTo>
                  <a:pt x="1986948" y="386968"/>
                </a:lnTo>
                <a:lnTo>
                  <a:pt x="1918728" y="416647"/>
                </a:lnTo>
                <a:lnTo>
                  <a:pt x="1879311" y="430533"/>
                </a:lnTo>
                <a:lnTo>
                  <a:pt x="1836564" y="443730"/>
                </a:lnTo>
                <a:lnTo>
                  <a:pt x="1790644" y="456197"/>
                </a:lnTo>
                <a:lnTo>
                  <a:pt x="1741706" y="467896"/>
                </a:lnTo>
                <a:lnTo>
                  <a:pt x="1689908" y="478787"/>
                </a:lnTo>
                <a:lnTo>
                  <a:pt x="1635404" y="488829"/>
                </a:lnTo>
                <a:lnTo>
                  <a:pt x="1578352" y="497983"/>
                </a:lnTo>
                <a:lnTo>
                  <a:pt x="1518908" y="506209"/>
                </a:lnTo>
                <a:lnTo>
                  <a:pt x="1457227" y="513468"/>
                </a:lnTo>
                <a:lnTo>
                  <a:pt x="1393467" y="519719"/>
                </a:lnTo>
                <a:lnTo>
                  <a:pt x="1327783" y="524923"/>
                </a:lnTo>
                <a:lnTo>
                  <a:pt x="1260332" y="529039"/>
                </a:lnTo>
                <a:lnTo>
                  <a:pt x="1191269" y="532029"/>
                </a:lnTo>
                <a:lnTo>
                  <a:pt x="1120751" y="533852"/>
                </a:lnTo>
                <a:lnTo>
                  <a:pt x="1048935" y="534469"/>
                </a:lnTo>
                <a:lnTo>
                  <a:pt x="977118" y="533852"/>
                </a:lnTo>
                <a:lnTo>
                  <a:pt x="906600" y="532029"/>
                </a:lnTo>
                <a:lnTo>
                  <a:pt x="837538" y="529039"/>
                </a:lnTo>
                <a:lnTo>
                  <a:pt x="770086" y="524923"/>
                </a:lnTo>
                <a:lnTo>
                  <a:pt x="704402" y="519719"/>
                </a:lnTo>
                <a:lnTo>
                  <a:pt x="640642" y="513468"/>
                </a:lnTo>
                <a:lnTo>
                  <a:pt x="578961" y="506209"/>
                </a:lnTo>
                <a:lnTo>
                  <a:pt x="519517" y="497983"/>
                </a:lnTo>
                <a:lnTo>
                  <a:pt x="462465" y="488829"/>
                </a:lnTo>
                <a:lnTo>
                  <a:pt x="407962" y="478787"/>
                </a:lnTo>
                <a:lnTo>
                  <a:pt x="356163" y="467896"/>
                </a:lnTo>
                <a:lnTo>
                  <a:pt x="307225" y="456197"/>
                </a:lnTo>
                <a:lnTo>
                  <a:pt x="261305" y="443730"/>
                </a:lnTo>
                <a:lnTo>
                  <a:pt x="218558" y="430533"/>
                </a:lnTo>
                <a:lnTo>
                  <a:pt x="179141" y="416647"/>
                </a:lnTo>
                <a:lnTo>
                  <a:pt x="143210" y="402112"/>
                </a:lnTo>
                <a:lnTo>
                  <a:pt x="82430" y="371254"/>
                </a:lnTo>
                <a:lnTo>
                  <a:pt x="37468" y="338276"/>
                </a:lnTo>
                <a:lnTo>
                  <a:pt x="9575" y="303496"/>
                </a:lnTo>
                <a:lnTo>
                  <a:pt x="0" y="267234"/>
                </a:lnTo>
                <a:close/>
              </a:path>
            </a:pathLst>
          </a:custGeom>
          <a:ln w="3175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31048" y="1955208"/>
            <a:ext cx="2098040" cy="534670"/>
          </a:xfrm>
          <a:custGeom>
            <a:avLst/>
            <a:gdLst/>
            <a:ahLst/>
            <a:cxnLst/>
            <a:rect l="l" t="t" r="r" b="b"/>
            <a:pathLst>
              <a:path w="2098040" h="534669">
                <a:moveTo>
                  <a:pt x="0" y="267234"/>
                </a:moveTo>
                <a:lnTo>
                  <a:pt x="21310" y="213377"/>
                </a:lnTo>
                <a:lnTo>
                  <a:pt x="57894" y="179458"/>
                </a:lnTo>
                <a:lnTo>
                  <a:pt x="110921" y="147500"/>
                </a:lnTo>
                <a:lnTo>
                  <a:pt x="179141" y="117821"/>
                </a:lnTo>
                <a:lnTo>
                  <a:pt x="218558" y="103935"/>
                </a:lnTo>
                <a:lnTo>
                  <a:pt x="261305" y="90738"/>
                </a:lnTo>
                <a:lnTo>
                  <a:pt x="307225" y="78271"/>
                </a:lnTo>
                <a:lnTo>
                  <a:pt x="356163" y="66572"/>
                </a:lnTo>
                <a:lnTo>
                  <a:pt x="407962" y="55681"/>
                </a:lnTo>
                <a:lnTo>
                  <a:pt x="462465" y="45639"/>
                </a:lnTo>
                <a:lnTo>
                  <a:pt x="519517" y="36485"/>
                </a:lnTo>
                <a:lnTo>
                  <a:pt x="578961" y="28259"/>
                </a:lnTo>
                <a:lnTo>
                  <a:pt x="640642" y="21000"/>
                </a:lnTo>
                <a:lnTo>
                  <a:pt x="704402" y="14749"/>
                </a:lnTo>
                <a:lnTo>
                  <a:pt x="770086" y="9545"/>
                </a:lnTo>
                <a:lnTo>
                  <a:pt x="837538" y="5429"/>
                </a:lnTo>
                <a:lnTo>
                  <a:pt x="906600" y="2439"/>
                </a:lnTo>
                <a:lnTo>
                  <a:pt x="977118" y="616"/>
                </a:lnTo>
                <a:lnTo>
                  <a:pt x="1048935" y="0"/>
                </a:lnTo>
                <a:lnTo>
                  <a:pt x="1120751" y="616"/>
                </a:lnTo>
                <a:lnTo>
                  <a:pt x="1191269" y="2439"/>
                </a:lnTo>
                <a:lnTo>
                  <a:pt x="1260332" y="5429"/>
                </a:lnTo>
                <a:lnTo>
                  <a:pt x="1327783" y="9545"/>
                </a:lnTo>
                <a:lnTo>
                  <a:pt x="1393467" y="14749"/>
                </a:lnTo>
                <a:lnTo>
                  <a:pt x="1457227" y="21000"/>
                </a:lnTo>
                <a:lnTo>
                  <a:pt x="1518908" y="28259"/>
                </a:lnTo>
                <a:lnTo>
                  <a:pt x="1578352" y="36485"/>
                </a:lnTo>
                <a:lnTo>
                  <a:pt x="1635404" y="45639"/>
                </a:lnTo>
                <a:lnTo>
                  <a:pt x="1689908" y="55681"/>
                </a:lnTo>
                <a:lnTo>
                  <a:pt x="1741706" y="66572"/>
                </a:lnTo>
                <a:lnTo>
                  <a:pt x="1790644" y="78271"/>
                </a:lnTo>
                <a:lnTo>
                  <a:pt x="1836564" y="90738"/>
                </a:lnTo>
                <a:lnTo>
                  <a:pt x="1879311" y="103935"/>
                </a:lnTo>
                <a:lnTo>
                  <a:pt x="1918728" y="117821"/>
                </a:lnTo>
                <a:lnTo>
                  <a:pt x="1954659" y="132356"/>
                </a:lnTo>
                <a:lnTo>
                  <a:pt x="2015439" y="163214"/>
                </a:lnTo>
                <a:lnTo>
                  <a:pt x="2060401" y="196193"/>
                </a:lnTo>
                <a:lnTo>
                  <a:pt x="2088294" y="230972"/>
                </a:lnTo>
                <a:lnTo>
                  <a:pt x="2097870" y="267234"/>
                </a:lnTo>
                <a:lnTo>
                  <a:pt x="2095450" y="285531"/>
                </a:lnTo>
                <a:lnTo>
                  <a:pt x="2076559" y="321091"/>
                </a:lnTo>
                <a:lnTo>
                  <a:pt x="2039975" y="355010"/>
                </a:lnTo>
                <a:lnTo>
                  <a:pt x="1986948" y="386968"/>
                </a:lnTo>
                <a:lnTo>
                  <a:pt x="1918728" y="416647"/>
                </a:lnTo>
                <a:lnTo>
                  <a:pt x="1879311" y="430533"/>
                </a:lnTo>
                <a:lnTo>
                  <a:pt x="1836564" y="443730"/>
                </a:lnTo>
                <a:lnTo>
                  <a:pt x="1790644" y="456197"/>
                </a:lnTo>
                <a:lnTo>
                  <a:pt x="1741706" y="467896"/>
                </a:lnTo>
                <a:lnTo>
                  <a:pt x="1689908" y="478787"/>
                </a:lnTo>
                <a:lnTo>
                  <a:pt x="1635404" y="488829"/>
                </a:lnTo>
                <a:lnTo>
                  <a:pt x="1578352" y="497983"/>
                </a:lnTo>
                <a:lnTo>
                  <a:pt x="1518908" y="506209"/>
                </a:lnTo>
                <a:lnTo>
                  <a:pt x="1457227" y="513468"/>
                </a:lnTo>
                <a:lnTo>
                  <a:pt x="1393467" y="519719"/>
                </a:lnTo>
                <a:lnTo>
                  <a:pt x="1327783" y="524923"/>
                </a:lnTo>
                <a:lnTo>
                  <a:pt x="1260332" y="529039"/>
                </a:lnTo>
                <a:lnTo>
                  <a:pt x="1191269" y="532029"/>
                </a:lnTo>
                <a:lnTo>
                  <a:pt x="1120751" y="533852"/>
                </a:lnTo>
                <a:lnTo>
                  <a:pt x="1048935" y="534469"/>
                </a:lnTo>
                <a:lnTo>
                  <a:pt x="977118" y="533852"/>
                </a:lnTo>
                <a:lnTo>
                  <a:pt x="906600" y="532029"/>
                </a:lnTo>
                <a:lnTo>
                  <a:pt x="837538" y="529039"/>
                </a:lnTo>
                <a:lnTo>
                  <a:pt x="770086" y="524923"/>
                </a:lnTo>
                <a:lnTo>
                  <a:pt x="704402" y="519719"/>
                </a:lnTo>
                <a:lnTo>
                  <a:pt x="640642" y="513468"/>
                </a:lnTo>
                <a:lnTo>
                  <a:pt x="578961" y="506209"/>
                </a:lnTo>
                <a:lnTo>
                  <a:pt x="519517" y="497983"/>
                </a:lnTo>
                <a:lnTo>
                  <a:pt x="462465" y="488829"/>
                </a:lnTo>
                <a:lnTo>
                  <a:pt x="407962" y="478787"/>
                </a:lnTo>
                <a:lnTo>
                  <a:pt x="356163" y="467896"/>
                </a:lnTo>
                <a:lnTo>
                  <a:pt x="307225" y="456197"/>
                </a:lnTo>
                <a:lnTo>
                  <a:pt x="261305" y="443730"/>
                </a:lnTo>
                <a:lnTo>
                  <a:pt x="218558" y="430533"/>
                </a:lnTo>
                <a:lnTo>
                  <a:pt x="179141" y="416647"/>
                </a:lnTo>
                <a:lnTo>
                  <a:pt x="143210" y="402112"/>
                </a:lnTo>
                <a:lnTo>
                  <a:pt x="82430" y="371254"/>
                </a:lnTo>
                <a:lnTo>
                  <a:pt x="37468" y="338276"/>
                </a:lnTo>
                <a:lnTo>
                  <a:pt x="9575" y="303496"/>
                </a:lnTo>
                <a:lnTo>
                  <a:pt x="0" y="267234"/>
                </a:lnTo>
                <a:close/>
              </a:path>
            </a:pathLst>
          </a:custGeom>
          <a:ln w="3175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7041" y="2362800"/>
            <a:ext cx="2098040" cy="534670"/>
          </a:xfrm>
          <a:custGeom>
            <a:avLst/>
            <a:gdLst/>
            <a:ahLst/>
            <a:cxnLst/>
            <a:rect l="l" t="t" r="r" b="b"/>
            <a:pathLst>
              <a:path w="2098040" h="534669">
                <a:moveTo>
                  <a:pt x="0" y="267234"/>
                </a:moveTo>
                <a:lnTo>
                  <a:pt x="21310" y="213377"/>
                </a:lnTo>
                <a:lnTo>
                  <a:pt x="57894" y="179458"/>
                </a:lnTo>
                <a:lnTo>
                  <a:pt x="110921" y="147500"/>
                </a:lnTo>
                <a:lnTo>
                  <a:pt x="179141" y="117821"/>
                </a:lnTo>
                <a:lnTo>
                  <a:pt x="218558" y="103935"/>
                </a:lnTo>
                <a:lnTo>
                  <a:pt x="261305" y="90738"/>
                </a:lnTo>
                <a:lnTo>
                  <a:pt x="307225" y="78271"/>
                </a:lnTo>
                <a:lnTo>
                  <a:pt x="356163" y="66572"/>
                </a:lnTo>
                <a:lnTo>
                  <a:pt x="407962" y="55681"/>
                </a:lnTo>
                <a:lnTo>
                  <a:pt x="462465" y="45639"/>
                </a:lnTo>
                <a:lnTo>
                  <a:pt x="519517" y="36485"/>
                </a:lnTo>
                <a:lnTo>
                  <a:pt x="578961" y="28259"/>
                </a:lnTo>
                <a:lnTo>
                  <a:pt x="640642" y="21000"/>
                </a:lnTo>
                <a:lnTo>
                  <a:pt x="704402" y="14749"/>
                </a:lnTo>
                <a:lnTo>
                  <a:pt x="770086" y="9545"/>
                </a:lnTo>
                <a:lnTo>
                  <a:pt x="837538" y="5429"/>
                </a:lnTo>
                <a:lnTo>
                  <a:pt x="906600" y="2439"/>
                </a:lnTo>
                <a:lnTo>
                  <a:pt x="977118" y="616"/>
                </a:lnTo>
                <a:lnTo>
                  <a:pt x="1048935" y="0"/>
                </a:lnTo>
                <a:lnTo>
                  <a:pt x="1120751" y="616"/>
                </a:lnTo>
                <a:lnTo>
                  <a:pt x="1191269" y="2439"/>
                </a:lnTo>
                <a:lnTo>
                  <a:pt x="1260332" y="5429"/>
                </a:lnTo>
                <a:lnTo>
                  <a:pt x="1327783" y="9545"/>
                </a:lnTo>
                <a:lnTo>
                  <a:pt x="1393467" y="14749"/>
                </a:lnTo>
                <a:lnTo>
                  <a:pt x="1457227" y="21000"/>
                </a:lnTo>
                <a:lnTo>
                  <a:pt x="1518908" y="28259"/>
                </a:lnTo>
                <a:lnTo>
                  <a:pt x="1578352" y="36485"/>
                </a:lnTo>
                <a:lnTo>
                  <a:pt x="1635404" y="45639"/>
                </a:lnTo>
                <a:lnTo>
                  <a:pt x="1689908" y="55681"/>
                </a:lnTo>
                <a:lnTo>
                  <a:pt x="1741706" y="66572"/>
                </a:lnTo>
                <a:lnTo>
                  <a:pt x="1790644" y="78271"/>
                </a:lnTo>
                <a:lnTo>
                  <a:pt x="1836564" y="90738"/>
                </a:lnTo>
                <a:lnTo>
                  <a:pt x="1879311" y="103935"/>
                </a:lnTo>
                <a:lnTo>
                  <a:pt x="1918728" y="117821"/>
                </a:lnTo>
                <a:lnTo>
                  <a:pt x="1954659" y="132356"/>
                </a:lnTo>
                <a:lnTo>
                  <a:pt x="2015439" y="163214"/>
                </a:lnTo>
                <a:lnTo>
                  <a:pt x="2060401" y="196193"/>
                </a:lnTo>
                <a:lnTo>
                  <a:pt x="2088294" y="230972"/>
                </a:lnTo>
                <a:lnTo>
                  <a:pt x="2097870" y="267234"/>
                </a:lnTo>
                <a:lnTo>
                  <a:pt x="2095450" y="285531"/>
                </a:lnTo>
                <a:lnTo>
                  <a:pt x="2076559" y="321091"/>
                </a:lnTo>
                <a:lnTo>
                  <a:pt x="2039975" y="355010"/>
                </a:lnTo>
                <a:lnTo>
                  <a:pt x="1986948" y="386968"/>
                </a:lnTo>
                <a:lnTo>
                  <a:pt x="1918728" y="416647"/>
                </a:lnTo>
                <a:lnTo>
                  <a:pt x="1879311" y="430533"/>
                </a:lnTo>
                <a:lnTo>
                  <a:pt x="1836564" y="443730"/>
                </a:lnTo>
                <a:lnTo>
                  <a:pt x="1790644" y="456197"/>
                </a:lnTo>
                <a:lnTo>
                  <a:pt x="1741706" y="467896"/>
                </a:lnTo>
                <a:lnTo>
                  <a:pt x="1689908" y="478787"/>
                </a:lnTo>
                <a:lnTo>
                  <a:pt x="1635404" y="488829"/>
                </a:lnTo>
                <a:lnTo>
                  <a:pt x="1578352" y="497983"/>
                </a:lnTo>
                <a:lnTo>
                  <a:pt x="1518908" y="506209"/>
                </a:lnTo>
                <a:lnTo>
                  <a:pt x="1457227" y="513468"/>
                </a:lnTo>
                <a:lnTo>
                  <a:pt x="1393467" y="519719"/>
                </a:lnTo>
                <a:lnTo>
                  <a:pt x="1327783" y="524923"/>
                </a:lnTo>
                <a:lnTo>
                  <a:pt x="1260332" y="529039"/>
                </a:lnTo>
                <a:lnTo>
                  <a:pt x="1191269" y="532029"/>
                </a:lnTo>
                <a:lnTo>
                  <a:pt x="1120751" y="533852"/>
                </a:lnTo>
                <a:lnTo>
                  <a:pt x="1048935" y="534469"/>
                </a:lnTo>
                <a:lnTo>
                  <a:pt x="977118" y="533852"/>
                </a:lnTo>
                <a:lnTo>
                  <a:pt x="906600" y="532029"/>
                </a:lnTo>
                <a:lnTo>
                  <a:pt x="837538" y="529039"/>
                </a:lnTo>
                <a:lnTo>
                  <a:pt x="770086" y="524923"/>
                </a:lnTo>
                <a:lnTo>
                  <a:pt x="704402" y="519719"/>
                </a:lnTo>
                <a:lnTo>
                  <a:pt x="640642" y="513468"/>
                </a:lnTo>
                <a:lnTo>
                  <a:pt x="578961" y="506209"/>
                </a:lnTo>
                <a:lnTo>
                  <a:pt x="519517" y="497983"/>
                </a:lnTo>
                <a:lnTo>
                  <a:pt x="462465" y="488829"/>
                </a:lnTo>
                <a:lnTo>
                  <a:pt x="407962" y="478787"/>
                </a:lnTo>
                <a:lnTo>
                  <a:pt x="356163" y="467896"/>
                </a:lnTo>
                <a:lnTo>
                  <a:pt x="307225" y="456197"/>
                </a:lnTo>
                <a:lnTo>
                  <a:pt x="261305" y="443730"/>
                </a:lnTo>
                <a:lnTo>
                  <a:pt x="218558" y="430533"/>
                </a:lnTo>
                <a:lnTo>
                  <a:pt x="179141" y="416647"/>
                </a:lnTo>
                <a:lnTo>
                  <a:pt x="143210" y="402112"/>
                </a:lnTo>
                <a:lnTo>
                  <a:pt x="82430" y="371254"/>
                </a:lnTo>
                <a:lnTo>
                  <a:pt x="37468" y="338276"/>
                </a:lnTo>
                <a:lnTo>
                  <a:pt x="9575" y="303496"/>
                </a:lnTo>
                <a:lnTo>
                  <a:pt x="0" y="267234"/>
                </a:lnTo>
                <a:close/>
              </a:path>
            </a:pathLst>
          </a:custGeom>
          <a:ln w="3175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0175" y="2341228"/>
            <a:ext cx="2098040" cy="534670"/>
          </a:xfrm>
          <a:custGeom>
            <a:avLst/>
            <a:gdLst/>
            <a:ahLst/>
            <a:cxnLst/>
            <a:rect l="l" t="t" r="r" b="b"/>
            <a:pathLst>
              <a:path w="2098040" h="534669">
                <a:moveTo>
                  <a:pt x="0" y="267234"/>
                </a:moveTo>
                <a:lnTo>
                  <a:pt x="21310" y="213377"/>
                </a:lnTo>
                <a:lnTo>
                  <a:pt x="57894" y="179458"/>
                </a:lnTo>
                <a:lnTo>
                  <a:pt x="110921" y="147500"/>
                </a:lnTo>
                <a:lnTo>
                  <a:pt x="179141" y="117821"/>
                </a:lnTo>
                <a:lnTo>
                  <a:pt x="218558" y="103935"/>
                </a:lnTo>
                <a:lnTo>
                  <a:pt x="261305" y="90738"/>
                </a:lnTo>
                <a:lnTo>
                  <a:pt x="307225" y="78271"/>
                </a:lnTo>
                <a:lnTo>
                  <a:pt x="356163" y="66572"/>
                </a:lnTo>
                <a:lnTo>
                  <a:pt x="407962" y="55681"/>
                </a:lnTo>
                <a:lnTo>
                  <a:pt x="462465" y="45639"/>
                </a:lnTo>
                <a:lnTo>
                  <a:pt x="519517" y="36485"/>
                </a:lnTo>
                <a:lnTo>
                  <a:pt x="578961" y="28259"/>
                </a:lnTo>
                <a:lnTo>
                  <a:pt x="640642" y="21000"/>
                </a:lnTo>
                <a:lnTo>
                  <a:pt x="704402" y="14749"/>
                </a:lnTo>
                <a:lnTo>
                  <a:pt x="770086" y="9545"/>
                </a:lnTo>
                <a:lnTo>
                  <a:pt x="837538" y="5429"/>
                </a:lnTo>
                <a:lnTo>
                  <a:pt x="906600" y="2439"/>
                </a:lnTo>
                <a:lnTo>
                  <a:pt x="977118" y="616"/>
                </a:lnTo>
                <a:lnTo>
                  <a:pt x="1048935" y="0"/>
                </a:lnTo>
                <a:lnTo>
                  <a:pt x="1120751" y="616"/>
                </a:lnTo>
                <a:lnTo>
                  <a:pt x="1191269" y="2439"/>
                </a:lnTo>
                <a:lnTo>
                  <a:pt x="1260332" y="5429"/>
                </a:lnTo>
                <a:lnTo>
                  <a:pt x="1327783" y="9545"/>
                </a:lnTo>
                <a:lnTo>
                  <a:pt x="1393467" y="14749"/>
                </a:lnTo>
                <a:lnTo>
                  <a:pt x="1457227" y="21000"/>
                </a:lnTo>
                <a:lnTo>
                  <a:pt x="1518908" y="28259"/>
                </a:lnTo>
                <a:lnTo>
                  <a:pt x="1578352" y="36485"/>
                </a:lnTo>
                <a:lnTo>
                  <a:pt x="1635404" y="45639"/>
                </a:lnTo>
                <a:lnTo>
                  <a:pt x="1689908" y="55681"/>
                </a:lnTo>
                <a:lnTo>
                  <a:pt x="1741706" y="66572"/>
                </a:lnTo>
                <a:lnTo>
                  <a:pt x="1790644" y="78271"/>
                </a:lnTo>
                <a:lnTo>
                  <a:pt x="1836564" y="90738"/>
                </a:lnTo>
                <a:lnTo>
                  <a:pt x="1879311" y="103935"/>
                </a:lnTo>
                <a:lnTo>
                  <a:pt x="1918728" y="117821"/>
                </a:lnTo>
                <a:lnTo>
                  <a:pt x="1954659" y="132356"/>
                </a:lnTo>
                <a:lnTo>
                  <a:pt x="2015439" y="163214"/>
                </a:lnTo>
                <a:lnTo>
                  <a:pt x="2060401" y="196193"/>
                </a:lnTo>
                <a:lnTo>
                  <a:pt x="2088294" y="230972"/>
                </a:lnTo>
                <a:lnTo>
                  <a:pt x="2097870" y="267234"/>
                </a:lnTo>
                <a:lnTo>
                  <a:pt x="2095450" y="285531"/>
                </a:lnTo>
                <a:lnTo>
                  <a:pt x="2076559" y="321091"/>
                </a:lnTo>
                <a:lnTo>
                  <a:pt x="2039975" y="355010"/>
                </a:lnTo>
                <a:lnTo>
                  <a:pt x="1986948" y="386968"/>
                </a:lnTo>
                <a:lnTo>
                  <a:pt x="1918728" y="416647"/>
                </a:lnTo>
                <a:lnTo>
                  <a:pt x="1879311" y="430533"/>
                </a:lnTo>
                <a:lnTo>
                  <a:pt x="1836564" y="443730"/>
                </a:lnTo>
                <a:lnTo>
                  <a:pt x="1790644" y="456197"/>
                </a:lnTo>
                <a:lnTo>
                  <a:pt x="1741706" y="467896"/>
                </a:lnTo>
                <a:lnTo>
                  <a:pt x="1689908" y="478787"/>
                </a:lnTo>
                <a:lnTo>
                  <a:pt x="1635404" y="488829"/>
                </a:lnTo>
                <a:lnTo>
                  <a:pt x="1578352" y="497983"/>
                </a:lnTo>
                <a:lnTo>
                  <a:pt x="1518908" y="506209"/>
                </a:lnTo>
                <a:lnTo>
                  <a:pt x="1457227" y="513468"/>
                </a:lnTo>
                <a:lnTo>
                  <a:pt x="1393467" y="519719"/>
                </a:lnTo>
                <a:lnTo>
                  <a:pt x="1327783" y="524923"/>
                </a:lnTo>
                <a:lnTo>
                  <a:pt x="1260332" y="529039"/>
                </a:lnTo>
                <a:lnTo>
                  <a:pt x="1191269" y="532029"/>
                </a:lnTo>
                <a:lnTo>
                  <a:pt x="1120751" y="533852"/>
                </a:lnTo>
                <a:lnTo>
                  <a:pt x="1048935" y="534469"/>
                </a:lnTo>
                <a:lnTo>
                  <a:pt x="977118" y="533852"/>
                </a:lnTo>
                <a:lnTo>
                  <a:pt x="906600" y="532029"/>
                </a:lnTo>
                <a:lnTo>
                  <a:pt x="837538" y="529039"/>
                </a:lnTo>
                <a:lnTo>
                  <a:pt x="770086" y="524923"/>
                </a:lnTo>
                <a:lnTo>
                  <a:pt x="704402" y="519719"/>
                </a:lnTo>
                <a:lnTo>
                  <a:pt x="640642" y="513468"/>
                </a:lnTo>
                <a:lnTo>
                  <a:pt x="578961" y="506209"/>
                </a:lnTo>
                <a:lnTo>
                  <a:pt x="519517" y="497983"/>
                </a:lnTo>
                <a:lnTo>
                  <a:pt x="462465" y="488829"/>
                </a:lnTo>
                <a:lnTo>
                  <a:pt x="407962" y="478787"/>
                </a:lnTo>
                <a:lnTo>
                  <a:pt x="356163" y="467896"/>
                </a:lnTo>
                <a:lnTo>
                  <a:pt x="307225" y="456197"/>
                </a:lnTo>
                <a:lnTo>
                  <a:pt x="261305" y="443730"/>
                </a:lnTo>
                <a:lnTo>
                  <a:pt x="218558" y="430533"/>
                </a:lnTo>
                <a:lnTo>
                  <a:pt x="179141" y="416647"/>
                </a:lnTo>
                <a:lnTo>
                  <a:pt x="143210" y="402112"/>
                </a:lnTo>
                <a:lnTo>
                  <a:pt x="82430" y="371254"/>
                </a:lnTo>
                <a:lnTo>
                  <a:pt x="37468" y="338276"/>
                </a:lnTo>
                <a:lnTo>
                  <a:pt x="9575" y="303496"/>
                </a:lnTo>
                <a:lnTo>
                  <a:pt x="0" y="267234"/>
                </a:lnTo>
                <a:close/>
              </a:path>
            </a:pathLst>
          </a:custGeom>
          <a:ln w="3175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6799" y="3148705"/>
            <a:ext cx="2098040" cy="1560830"/>
          </a:xfrm>
          <a:custGeom>
            <a:avLst/>
            <a:gdLst/>
            <a:ahLst/>
            <a:cxnLst/>
            <a:rect l="l" t="t" r="r" b="b"/>
            <a:pathLst>
              <a:path w="2098040" h="1560829">
                <a:moveTo>
                  <a:pt x="0" y="780355"/>
                </a:moveTo>
                <a:lnTo>
                  <a:pt x="1453" y="738911"/>
                </a:lnTo>
                <a:lnTo>
                  <a:pt x="5767" y="698031"/>
                </a:lnTo>
                <a:lnTo>
                  <a:pt x="12868" y="657768"/>
                </a:lnTo>
                <a:lnTo>
                  <a:pt x="22683" y="618176"/>
                </a:lnTo>
                <a:lnTo>
                  <a:pt x="35140" y="579309"/>
                </a:lnTo>
                <a:lnTo>
                  <a:pt x="50168" y="541222"/>
                </a:lnTo>
                <a:lnTo>
                  <a:pt x="67692" y="503967"/>
                </a:lnTo>
                <a:lnTo>
                  <a:pt x="87641" y="467600"/>
                </a:lnTo>
                <a:lnTo>
                  <a:pt x="109942" y="432173"/>
                </a:lnTo>
                <a:lnTo>
                  <a:pt x="134522" y="397741"/>
                </a:lnTo>
                <a:lnTo>
                  <a:pt x="161310" y="364359"/>
                </a:lnTo>
                <a:lnTo>
                  <a:pt x="190233" y="332078"/>
                </a:lnTo>
                <a:lnTo>
                  <a:pt x="221217" y="300955"/>
                </a:lnTo>
                <a:lnTo>
                  <a:pt x="254192" y="271042"/>
                </a:lnTo>
                <a:lnTo>
                  <a:pt x="289083" y="242393"/>
                </a:lnTo>
                <a:lnTo>
                  <a:pt x="325820" y="215063"/>
                </a:lnTo>
                <a:lnTo>
                  <a:pt x="364328" y="189106"/>
                </a:lnTo>
                <a:lnTo>
                  <a:pt x="404536" y="164575"/>
                </a:lnTo>
                <a:lnTo>
                  <a:pt x="446372" y="141523"/>
                </a:lnTo>
                <a:lnTo>
                  <a:pt x="489762" y="120007"/>
                </a:lnTo>
                <a:lnTo>
                  <a:pt x="534635" y="100078"/>
                </a:lnTo>
                <a:lnTo>
                  <a:pt x="580917" y="81791"/>
                </a:lnTo>
                <a:lnTo>
                  <a:pt x="628536" y="65200"/>
                </a:lnTo>
                <a:lnTo>
                  <a:pt x="677421" y="50359"/>
                </a:lnTo>
                <a:lnTo>
                  <a:pt x="727497" y="37322"/>
                </a:lnTo>
                <a:lnTo>
                  <a:pt x="778693" y="26143"/>
                </a:lnTo>
                <a:lnTo>
                  <a:pt x="830937" y="16875"/>
                </a:lnTo>
                <a:lnTo>
                  <a:pt x="884155" y="9573"/>
                </a:lnTo>
                <a:lnTo>
                  <a:pt x="938276" y="4290"/>
                </a:lnTo>
                <a:lnTo>
                  <a:pt x="993227" y="1081"/>
                </a:lnTo>
                <a:lnTo>
                  <a:pt x="1048935" y="0"/>
                </a:lnTo>
                <a:lnTo>
                  <a:pt x="1104642" y="1081"/>
                </a:lnTo>
                <a:lnTo>
                  <a:pt x="1159593" y="4290"/>
                </a:lnTo>
                <a:lnTo>
                  <a:pt x="1213714" y="9573"/>
                </a:lnTo>
                <a:lnTo>
                  <a:pt x="1266932" y="16875"/>
                </a:lnTo>
                <a:lnTo>
                  <a:pt x="1319176" y="26143"/>
                </a:lnTo>
                <a:lnTo>
                  <a:pt x="1370372" y="37322"/>
                </a:lnTo>
                <a:lnTo>
                  <a:pt x="1420449" y="50359"/>
                </a:lnTo>
                <a:lnTo>
                  <a:pt x="1469333" y="65200"/>
                </a:lnTo>
                <a:lnTo>
                  <a:pt x="1516952" y="81791"/>
                </a:lnTo>
                <a:lnTo>
                  <a:pt x="1563234" y="100078"/>
                </a:lnTo>
                <a:lnTo>
                  <a:pt x="1608107" y="120007"/>
                </a:lnTo>
                <a:lnTo>
                  <a:pt x="1651497" y="141523"/>
                </a:lnTo>
                <a:lnTo>
                  <a:pt x="1693333" y="164575"/>
                </a:lnTo>
                <a:lnTo>
                  <a:pt x="1733541" y="189106"/>
                </a:lnTo>
                <a:lnTo>
                  <a:pt x="1772049" y="215063"/>
                </a:lnTo>
                <a:lnTo>
                  <a:pt x="1808786" y="242393"/>
                </a:lnTo>
                <a:lnTo>
                  <a:pt x="1843677" y="271042"/>
                </a:lnTo>
                <a:lnTo>
                  <a:pt x="1876652" y="300955"/>
                </a:lnTo>
                <a:lnTo>
                  <a:pt x="1907636" y="332078"/>
                </a:lnTo>
                <a:lnTo>
                  <a:pt x="1936559" y="364359"/>
                </a:lnTo>
                <a:lnTo>
                  <a:pt x="1963347" y="397741"/>
                </a:lnTo>
                <a:lnTo>
                  <a:pt x="1987927" y="432173"/>
                </a:lnTo>
                <a:lnTo>
                  <a:pt x="2010228" y="467600"/>
                </a:lnTo>
                <a:lnTo>
                  <a:pt x="2030177" y="503967"/>
                </a:lnTo>
                <a:lnTo>
                  <a:pt x="2047702" y="541222"/>
                </a:lnTo>
                <a:lnTo>
                  <a:pt x="2062729" y="579309"/>
                </a:lnTo>
                <a:lnTo>
                  <a:pt x="2075186" y="618176"/>
                </a:lnTo>
                <a:lnTo>
                  <a:pt x="2085001" y="657768"/>
                </a:lnTo>
                <a:lnTo>
                  <a:pt x="2092102" y="698031"/>
                </a:lnTo>
                <a:lnTo>
                  <a:pt x="2096416" y="738911"/>
                </a:lnTo>
                <a:lnTo>
                  <a:pt x="2097870" y="780355"/>
                </a:lnTo>
                <a:lnTo>
                  <a:pt x="2096416" y="821799"/>
                </a:lnTo>
                <a:lnTo>
                  <a:pt x="2092102" y="862679"/>
                </a:lnTo>
                <a:lnTo>
                  <a:pt x="2085001" y="902942"/>
                </a:lnTo>
                <a:lnTo>
                  <a:pt x="2075186" y="942534"/>
                </a:lnTo>
                <a:lnTo>
                  <a:pt x="2062729" y="981401"/>
                </a:lnTo>
                <a:lnTo>
                  <a:pt x="2047702" y="1019488"/>
                </a:lnTo>
                <a:lnTo>
                  <a:pt x="2030177" y="1056743"/>
                </a:lnTo>
                <a:lnTo>
                  <a:pt x="2010228" y="1093110"/>
                </a:lnTo>
                <a:lnTo>
                  <a:pt x="1987927" y="1128537"/>
                </a:lnTo>
                <a:lnTo>
                  <a:pt x="1963347" y="1162969"/>
                </a:lnTo>
                <a:lnTo>
                  <a:pt x="1936559" y="1196351"/>
                </a:lnTo>
                <a:lnTo>
                  <a:pt x="1907636" y="1228632"/>
                </a:lnTo>
                <a:lnTo>
                  <a:pt x="1876652" y="1259755"/>
                </a:lnTo>
                <a:lnTo>
                  <a:pt x="1843677" y="1289668"/>
                </a:lnTo>
                <a:lnTo>
                  <a:pt x="1808786" y="1318317"/>
                </a:lnTo>
                <a:lnTo>
                  <a:pt x="1772049" y="1345647"/>
                </a:lnTo>
                <a:lnTo>
                  <a:pt x="1733541" y="1371604"/>
                </a:lnTo>
                <a:lnTo>
                  <a:pt x="1693333" y="1396135"/>
                </a:lnTo>
                <a:lnTo>
                  <a:pt x="1651497" y="1419187"/>
                </a:lnTo>
                <a:lnTo>
                  <a:pt x="1608107" y="1440703"/>
                </a:lnTo>
                <a:lnTo>
                  <a:pt x="1563234" y="1460632"/>
                </a:lnTo>
                <a:lnTo>
                  <a:pt x="1516952" y="1478919"/>
                </a:lnTo>
                <a:lnTo>
                  <a:pt x="1469333" y="1495510"/>
                </a:lnTo>
                <a:lnTo>
                  <a:pt x="1420449" y="1510351"/>
                </a:lnTo>
                <a:lnTo>
                  <a:pt x="1370372" y="1523388"/>
                </a:lnTo>
                <a:lnTo>
                  <a:pt x="1319176" y="1534567"/>
                </a:lnTo>
                <a:lnTo>
                  <a:pt x="1266932" y="1543835"/>
                </a:lnTo>
                <a:lnTo>
                  <a:pt x="1213714" y="1551137"/>
                </a:lnTo>
                <a:lnTo>
                  <a:pt x="1159593" y="1556420"/>
                </a:lnTo>
                <a:lnTo>
                  <a:pt x="1104642" y="1559629"/>
                </a:lnTo>
                <a:lnTo>
                  <a:pt x="1048935" y="1560711"/>
                </a:lnTo>
                <a:lnTo>
                  <a:pt x="993227" y="1559629"/>
                </a:lnTo>
                <a:lnTo>
                  <a:pt x="938276" y="1556420"/>
                </a:lnTo>
                <a:lnTo>
                  <a:pt x="884155" y="1551137"/>
                </a:lnTo>
                <a:lnTo>
                  <a:pt x="830937" y="1543835"/>
                </a:lnTo>
                <a:lnTo>
                  <a:pt x="778693" y="1534567"/>
                </a:lnTo>
                <a:lnTo>
                  <a:pt x="727497" y="1523388"/>
                </a:lnTo>
                <a:lnTo>
                  <a:pt x="677421" y="1510351"/>
                </a:lnTo>
                <a:lnTo>
                  <a:pt x="628536" y="1495510"/>
                </a:lnTo>
                <a:lnTo>
                  <a:pt x="580917" y="1478919"/>
                </a:lnTo>
                <a:lnTo>
                  <a:pt x="534635" y="1460632"/>
                </a:lnTo>
                <a:lnTo>
                  <a:pt x="489762" y="1440703"/>
                </a:lnTo>
                <a:lnTo>
                  <a:pt x="446372" y="1419187"/>
                </a:lnTo>
                <a:lnTo>
                  <a:pt x="404536" y="1396135"/>
                </a:lnTo>
                <a:lnTo>
                  <a:pt x="364328" y="1371604"/>
                </a:lnTo>
                <a:lnTo>
                  <a:pt x="325820" y="1345647"/>
                </a:lnTo>
                <a:lnTo>
                  <a:pt x="289083" y="1318317"/>
                </a:lnTo>
                <a:lnTo>
                  <a:pt x="254192" y="1289668"/>
                </a:lnTo>
                <a:lnTo>
                  <a:pt x="221217" y="1259755"/>
                </a:lnTo>
                <a:lnTo>
                  <a:pt x="190233" y="1228632"/>
                </a:lnTo>
                <a:lnTo>
                  <a:pt x="161310" y="1196351"/>
                </a:lnTo>
                <a:lnTo>
                  <a:pt x="134522" y="1162969"/>
                </a:lnTo>
                <a:lnTo>
                  <a:pt x="109942" y="1128537"/>
                </a:lnTo>
                <a:lnTo>
                  <a:pt x="87641" y="1093110"/>
                </a:lnTo>
                <a:lnTo>
                  <a:pt x="67692" y="1056743"/>
                </a:lnTo>
                <a:lnTo>
                  <a:pt x="50168" y="1019488"/>
                </a:lnTo>
                <a:lnTo>
                  <a:pt x="35140" y="981401"/>
                </a:lnTo>
                <a:lnTo>
                  <a:pt x="22683" y="942534"/>
                </a:lnTo>
                <a:lnTo>
                  <a:pt x="12868" y="902942"/>
                </a:lnTo>
                <a:lnTo>
                  <a:pt x="5767" y="862679"/>
                </a:lnTo>
                <a:lnTo>
                  <a:pt x="1453" y="821799"/>
                </a:lnTo>
                <a:lnTo>
                  <a:pt x="0" y="780355"/>
                </a:lnTo>
                <a:close/>
              </a:path>
            </a:pathLst>
          </a:custGeom>
          <a:ln w="31750">
            <a:solidFill>
              <a:srgbClr val="CD00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15201" y="3966268"/>
            <a:ext cx="3117215" cy="1300480"/>
          </a:xfrm>
          <a:custGeom>
            <a:avLst/>
            <a:gdLst/>
            <a:ahLst/>
            <a:cxnLst/>
            <a:rect l="l" t="t" r="r" b="b"/>
            <a:pathLst>
              <a:path w="3117215" h="1300479">
                <a:moveTo>
                  <a:pt x="74067" y="26412"/>
                </a:moveTo>
                <a:lnTo>
                  <a:pt x="66798" y="44020"/>
                </a:lnTo>
                <a:lnTo>
                  <a:pt x="3109522" y="1300336"/>
                </a:lnTo>
                <a:lnTo>
                  <a:pt x="3116792" y="1282727"/>
                </a:lnTo>
                <a:lnTo>
                  <a:pt x="74067" y="26412"/>
                </a:lnTo>
                <a:close/>
              </a:path>
              <a:path w="3117215" h="1300479">
                <a:moveTo>
                  <a:pt x="84973" y="0"/>
                </a:moveTo>
                <a:lnTo>
                  <a:pt x="0" y="6135"/>
                </a:lnTo>
                <a:lnTo>
                  <a:pt x="55892" y="70432"/>
                </a:lnTo>
                <a:lnTo>
                  <a:pt x="66798" y="44020"/>
                </a:lnTo>
                <a:lnTo>
                  <a:pt x="55062" y="39174"/>
                </a:lnTo>
                <a:lnTo>
                  <a:pt x="62331" y="21567"/>
                </a:lnTo>
                <a:lnTo>
                  <a:pt x="76068" y="21567"/>
                </a:lnTo>
                <a:lnTo>
                  <a:pt x="84973" y="0"/>
                </a:lnTo>
                <a:close/>
              </a:path>
              <a:path w="3117215" h="1300479">
                <a:moveTo>
                  <a:pt x="62331" y="21567"/>
                </a:moveTo>
                <a:lnTo>
                  <a:pt x="55062" y="39174"/>
                </a:lnTo>
                <a:lnTo>
                  <a:pt x="66798" y="44020"/>
                </a:lnTo>
                <a:lnTo>
                  <a:pt x="74067" y="26412"/>
                </a:lnTo>
                <a:lnTo>
                  <a:pt x="62331" y="21567"/>
                </a:lnTo>
                <a:close/>
              </a:path>
              <a:path w="3117215" h="1300479">
                <a:moveTo>
                  <a:pt x="76068" y="21567"/>
                </a:moveTo>
                <a:lnTo>
                  <a:pt x="62331" y="21567"/>
                </a:lnTo>
                <a:lnTo>
                  <a:pt x="74067" y="26412"/>
                </a:lnTo>
                <a:lnTo>
                  <a:pt x="76068" y="21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83166" y="4989067"/>
            <a:ext cx="16770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431800">
              <a:lnSpc>
                <a:spcPts val="2110"/>
              </a:lnSpc>
              <a:spcBef>
                <a:spcPts val="210"/>
              </a:spcBef>
            </a:pPr>
            <a:r>
              <a:rPr sz="1800" spc="-5">
                <a:latin typeface="Arial"/>
                <a:cs typeface="Arial"/>
              </a:rPr>
              <a:t>data</a:t>
            </a:r>
            <a:r>
              <a:rPr sz="1800" spc="-9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to/from  application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80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0306E66439A3B4439F1E40907241B1C2" ma:contentTypeVersion="3" ma:contentTypeDescription="Tạo tài liệu mới." ma:contentTypeScope="" ma:versionID="ddc4193dc7cac85df37390ca1cc72860">
  <xsd:schema xmlns:xsd="http://www.w3.org/2001/XMLSchema" xmlns:xs="http://www.w3.org/2001/XMLSchema" xmlns:p="http://schemas.microsoft.com/office/2006/metadata/properties" xmlns:ns2="799822cd-6e0e-4a41-b501-0089548f73ff" targetNamespace="http://schemas.microsoft.com/office/2006/metadata/properties" ma:root="true" ma:fieldsID="5c0e0ae9b5cb7f526ed2562c9c0f59b1" ns2:_="">
    <xsd:import namespace="799822cd-6e0e-4a41-b501-0089548f7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22cd-6e0e-4a41-b501-0089548f7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9151C6-32A3-45DF-B84B-B52419FF58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E3792-54C7-4226-8B60-B6FE3F4F36FE}"/>
</file>

<file path=customXml/itemProps3.xml><?xml version="1.0" encoding="utf-8"?>
<ds:datastoreItem xmlns:ds="http://schemas.openxmlformats.org/officeDocument/2006/customXml" ds:itemID="{524D7BDC-A69D-4511-B2E5-2D74752E7FC1}">
  <ds:schemaRefs>
    <ds:schemaRef ds:uri="http://schemas.microsoft.com/office/2006/documentManagement/types"/>
    <ds:schemaRef ds:uri="799822cd-6e0e-4a41-b501-0089548f73ff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4373</Words>
  <Application>Microsoft Office PowerPoint</Application>
  <PresentationFormat>Widescreen</PresentationFormat>
  <Paragraphs>579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7" baseType="lpstr">
      <vt:lpstr>-apple-system</vt:lpstr>
      <vt:lpstr>Arial</vt:lpstr>
      <vt:lpstr>Arial</vt:lpstr>
      <vt:lpstr>Arial Black</vt:lpstr>
      <vt:lpstr>Arial Narrow</vt:lpstr>
      <vt:lpstr>Calibri</vt:lpstr>
      <vt:lpstr>Calibri Light</vt:lpstr>
      <vt:lpstr>Cambria Math</vt:lpstr>
      <vt:lpstr>Century</vt:lpstr>
      <vt:lpstr>Courier New</vt:lpstr>
      <vt:lpstr>Segoe UI Emoji</vt:lpstr>
      <vt:lpstr>Tahoma</vt:lpstr>
      <vt:lpstr>Times</vt:lpstr>
      <vt:lpstr>Times New Roman</vt:lpstr>
      <vt:lpstr>Wingdings</vt:lpstr>
      <vt:lpstr>Office Theme</vt:lpstr>
      <vt:lpstr>2_Standarddesign</vt:lpstr>
      <vt:lpstr>NT101-Network Security</vt:lpstr>
      <vt:lpstr>Outline</vt:lpstr>
      <vt:lpstr>Transport protocols (review)</vt:lpstr>
      <vt:lpstr>Transport Layer Actions</vt:lpstr>
      <vt:lpstr>Transport Layer Actions</vt:lpstr>
      <vt:lpstr>Port numbers</vt:lpstr>
      <vt:lpstr>Transport layer Protocols Overview</vt:lpstr>
      <vt:lpstr>PowerPoint Presentation</vt:lpstr>
      <vt:lpstr>UDP  segment  header UDP header</vt:lpstr>
      <vt:lpstr>Sending/Receiving UDP packets Python + Scapy</vt:lpstr>
      <vt:lpstr>UDP Applications</vt:lpstr>
      <vt:lpstr>ICMP flood  attack -DDoS (review)</vt:lpstr>
      <vt:lpstr>Smurf Attack (Review) Attack ideas</vt:lpstr>
      <vt:lpstr>UDP Ping-Pong Attacks</vt:lpstr>
      <vt:lpstr>Ping-Pong attack</vt:lpstr>
      <vt:lpstr>UDP flood attack Attack ideas</vt:lpstr>
      <vt:lpstr>Let's Bring the Ping-Pong Game Back!</vt:lpstr>
      <vt:lpstr>Ping-pong demo UDP Attacks</vt:lpstr>
      <vt:lpstr>DoS Attack strategies Recall</vt:lpstr>
      <vt:lpstr>UDP Amplification Attack</vt:lpstr>
      <vt:lpstr>Bandwidth Amplification Factor UDP Attack</vt:lpstr>
      <vt:lpstr>PowerPoint Presentation</vt:lpstr>
      <vt:lpstr>TCP Protocol</vt:lpstr>
      <vt:lpstr>TCP Client Program</vt:lpstr>
      <vt:lpstr>TCP Server Program (cont.) TCP Overview</vt:lpstr>
      <vt:lpstr>TCP Server Program (cont.) TCP Overview</vt:lpstr>
      <vt:lpstr>TCP Server Program (cont.) TCP Overview</vt:lpstr>
      <vt:lpstr>Improved TCP Server Program</vt:lpstr>
      <vt:lpstr>TCP Data Transmission (cont.) Send/Receive buffers</vt:lpstr>
      <vt:lpstr>PowerPoint Presentation</vt:lpstr>
      <vt:lpstr>TCP Data Transmission (cont.) Send/Receive buffers</vt:lpstr>
      <vt:lpstr>Connection-oriented demultiplexing: example</vt:lpstr>
      <vt:lpstr>Connectionless demultiplexing: an example</vt:lpstr>
      <vt:lpstr>TCP Header TCP overview</vt:lpstr>
      <vt:lpstr>TCP Header</vt:lpstr>
      <vt:lpstr>TCP 3-way Handshake Protocol TCP overview</vt:lpstr>
      <vt:lpstr>TCP 3-way Handshake Protocol TCP overview</vt:lpstr>
      <vt:lpstr>SYN Flooding Attack (cont.)</vt:lpstr>
      <vt:lpstr>SYN Flooding Attack TCP Attacks</vt:lpstr>
      <vt:lpstr>Launching SYN Flooding Attack: Before Attacking TCP Attacks</vt:lpstr>
      <vt:lpstr>SYN Flooding Attack – Launch the Attack</vt:lpstr>
      <vt:lpstr>PowerPoint Presentation</vt:lpstr>
      <vt:lpstr>SYN Flooding Attack - Launch with Spoofing Code</vt:lpstr>
      <vt:lpstr>SYN Flooding Attack - Launch with Spoofing Code Using Scapy</vt:lpstr>
      <vt:lpstr>SYN Flooding Attack Results</vt:lpstr>
      <vt:lpstr>SYN Cookies</vt:lpstr>
      <vt:lpstr>TCP Reset Attack How to close TCP connections?</vt:lpstr>
      <vt:lpstr>TCP Reset Attack TCP Attacks</vt:lpstr>
      <vt:lpstr>Captured TCP Connection Data How to get the Sequence number?</vt:lpstr>
      <vt:lpstr>TCP Reset Attack on Telnet Connection TCP Attacks</vt:lpstr>
      <vt:lpstr>PowerPoint Presentation</vt:lpstr>
      <vt:lpstr>TCP Reset Attack on SSH connections TCP Attacks</vt:lpstr>
      <vt:lpstr>TCP Reset Attack on Video-Streaming Connections</vt:lpstr>
      <vt:lpstr>TCP Reset Attack on Video-Streaming Connections TCP Attacks</vt:lpstr>
      <vt:lpstr>TCP Session Hijacking Attack TCP Attacks</vt:lpstr>
      <vt:lpstr>TCP Session Hijacking Attack: Sequence Number</vt:lpstr>
      <vt:lpstr>Hijacking a Telnet Connection</vt:lpstr>
      <vt:lpstr>What Command Do We Want to Run</vt:lpstr>
      <vt:lpstr>Session Hijacking: Steal a Secret</vt:lpstr>
      <vt:lpstr>Launch the TCP Session Hijacking Attack TCP Attacks</vt:lpstr>
      <vt:lpstr>What Happens to The Session? TCP Attacks</vt:lpstr>
      <vt:lpstr>Creating Reverse shell</vt:lpstr>
      <vt:lpstr>File Descriptors and Standard IO File descriptor table</vt:lpstr>
      <vt:lpstr>Reverse Shell TCP Reverse Shell</vt:lpstr>
      <vt:lpstr>TCP Hijacking with Reverse Shell Demo</vt:lpstr>
      <vt:lpstr>Defending Against Session Hijacking</vt:lpstr>
      <vt:lpstr>Summary</vt:lpstr>
      <vt:lpstr>Homework (Bonus points ) Lab exercise</vt:lpstr>
      <vt:lpstr>For next time…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NT101-Network Security</dc:title>
  <dc:creator>NGOCTU</dc:creator>
  <cp:lastModifiedBy>Lê Tuấn Lương</cp:lastModifiedBy>
  <cp:revision>1</cp:revision>
  <dcterms:created xsi:type="dcterms:W3CDTF">2022-08-29T07:16:18Z</dcterms:created>
  <dcterms:modified xsi:type="dcterms:W3CDTF">2022-12-20T06:17:35Z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LastSaved">
    <vt:filetime>2022-08-29T00:00:00Z</vt:filetime>
  </property>
  <property fmtid="{D5CDD505-2E9C-101B-9397-08002B2CF9AE}" pid="4" name="ContentTypeId">
    <vt:lpwstr>0x0101000306E66439A3B4439F1E40907241B1C2</vt:lpwstr>
  </property>
</Properties>
</file>